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theme/theme5.xml" ContentType="application/vnd.openxmlformats-officedocument.theme+xml"/>
  <Override PartName="/ppt/slideLayouts/slideLayout39.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slideMasters/slideMaster8.xml" ContentType="application/vnd.openxmlformats-officedocument.presentationml.slideMaster+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theme/theme10.xml" ContentType="application/vnd.openxmlformats-officedocument.them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Masters/slideMaster9.xml" ContentType="application/vnd.openxmlformats-officedocument.presentationml.slideMaster+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theme/theme7.xml" ContentType="application/vnd.openxmlformats-officedocument.theme+xml"/>
  <Override PartName="/ppt/theme/theme11.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Masters/slideMaster6.xml" ContentType="application/vnd.openxmlformats-officedocument.presentationml.slideMaster+xml"/>
  <Override PartName="/ppt/theme/theme8.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4" r:id="rId3"/>
    <p:sldMasterId id="2147483668" r:id="rId4"/>
    <p:sldMasterId id="2147483672" r:id="rId5"/>
    <p:sldMasterId id="2147483676" r:id="rId6"/>
    <p:sldMasterId id="2147483680" r:id="rId7"/>
    <p:sldMasterId id="2147483684" r:id="rId8"/>
    <p:sldMasterId id="2147483688" r:id="rId9"/>
    <p:sldMasterId id="2147483692" r:id="rId10"/>
  </p:sldMasterIdLst>
  <p:notesMasterIdLst>
    <p:notesMasterId r:id="rId42"/>
  </p:notesMasterIdLst>
  <p:sldIdLst>
    <p:sldId id="297" r:id="rId11"/>
    <p:sldId id="357" r:id="rId12"/>
    <p:sldId id="299" r:id="rId13"/>
    <p:sldId id="298" r:id="rId14"/>
    <p:sldId id="328" r:id="rId15"/>
    <p:sldId id="356" r:id="rId16"/>
    <p:sldId id="358" r:id="rId17"/>
    <p:sldId id="383" r:id="rId18"/>
    <p:sldId id="361" r:id="rId19"/>
    <p:sldId id="373" r:id="rId20"/>
    <p:sldId id="374" r:id="rId21"/>
    <p:sldId id="375" r:id="rId22"/>
    <p:sldId id="376" r:id="rId23"/>
    <p:sldId id="377" r:id="rId24"/>
    <p:sldId id="372" r:id="rId25"/>
    <p:sldId id="362" r:id="rId26"/>
    <p:sldId id="378" r:id="rId27"/>
    <p:sldId id="363" r:id="rId28"/>
    <p:sldId id="364" r:id="rId29"/>
    <p:sldId id="379" r:id="rId30"/>
    <p:sldId id="365" r:id="rId31"/>
    <p:sldId id="366" r:id="rId32"/>
    <p:sldId id="381" r:id="rId33"/>
    <p:sldId id="382" r:id="rId34"/>
    <p:sldId id="380" r:id="rId35"/>
    <p:sldId id="367" r:id="rId36"/>
    <p:sldId id="368" r:id="rId37"/>
    <p:sldId id="369" r:id="rId38"/>
    <p:sldId id="370" r:id="rId39"/>
    <p:sldId id="371" r:id="rId40"/>
    <p:sldId id="329" r:id="rId41"/>
  </p:sldIdLst>
  <p:sldSz cx="12190413" cy="6859588"/>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E978C"/>
    <a:srgbClr val="1574FF"/>
    <a:srgbClr val="EB5145"/>
    <a:srgbClr val="FE6400"/>
    <a:srgbClr val="1983B7"/>
    <a:srgbClr val="202A36"/>
    <a:srgbClr val="673977"/>
    <a:srgbClr val="F07474"/>
    <a:srgbClr val="FFBC54"/>
    <a:srgbClr val="00B0F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2" autoAdjust="0"/>
    <p:restoredTop sz="93037" autoAdjust="0"/>
  </p:normalViewPr>
  <p:slideViewPr>
    <p:cSldViewPr snapToGrid="0" showGuides="1">
      <p:cViewPr varScale="1">
        <p:scale>
          <a:sx n="65" d="100"/>
          <a:sy n="65" d="100"/>
        </p:scale>
        <p:origin x="-372" y="-108"/>
      </p:cViewPr>
      <p:guideLst>
        <p:guide orient="horz" pos="2161"/>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pPr/>
              <a:t>2018-11-18</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pPr/>
              <a:t>‹#›</a:t>
            </a:fld>
            <a:endParaRPr lang="zh-CN" altLang="en-US"/>
          </a:p>
        </p:txBody>
      </p:sp>
    </p:spTree>
    <p:extLst>
      <p:ext uri="{BB962C8B-B14F-4D97-AF65-F5344CB8AC3E}">
        <p14:creationId xmlns=""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1</a:t>
            </a:fld>
            <a:endParaRPr lang="zh-CN" altLang="en-US"/>
          </a:p>
        </p:txBody>
      </p:sp>
    </p:spTree>
    <p:extLst>
      <p:ext uri="{BB962C8B-B14F-4D97-AF65-F5344CB8AC3E}">
        <p14:creationId xmlns="" xmlns:p14="http://schemas.microsoft.com/office/powerpoint/2010/main" val="381920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10</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11</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12</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13</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14</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15</a:t>
            </a:fld>
            <a:endParaRPr lang="zh-CN" altLang="en-US"/>
          </a:p>
        </p:txBody>
      </p:sp>
    </p:spTree>
    <p:extLst>
      <p:ext uri="{BB962C8B-B14F-4D97-AF65-F5344CB8AC3E}">
        <p14:creationId xmlns="" xmlns:p14="http://schemas.microsoft.com/office/powerpoint/2010/main" val="96180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16</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17</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18</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19</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2</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20</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21</a:t>
            </a:fld>
            <a:endParaRPr lang="zh-CN" altLang="en-US"/>
          </a:p>
        </p:txBody>
      </p:sp>
    </p:spTree>
    <p:extLst>
      <p:ext uri="{BB962C8B-B14F-4D97-AF65-F5344CB8AC3E}">
        <p14:creationId xmlns="" xmlns:p14="http://schemas.microsoft.com/office/powerpoint/2010/main" val="96180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22</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23</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24</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25</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26</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27</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28</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29</a:t>
            </a:fld>
            <a:endParaRPr lang="zh-CN" altLang="en-US"/>
          </a:p>
        </p:txBody>
      </p:sp>
    </p:spTree>
    <p:extLst>
      <p:ext uri="{BB962C8B-B14F-4D97-AF65-F5344CB8AC3E}">
        <p14:creationId xmlns="" xmlns:p14="http://schemas.microsoft.com/office/powerpoint/2010/main" val="96180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3</a:t>
            </a:fld>
            <a:endParaRPr lang="zh-CN" altLang="en-US"/>
          </a:p>
        </p:txBody>
      </p:sp>
    </p:spTree>
    <p:extLst>
      <p:ext uri="{BB962C8B-B14F-4D97-AF65-F5344CB8AC3E}">
        <p14:creationId xmlns="" xmlns:p14="http://schemas.microsoft.com/office/powerpoint/2010/main" val="961804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30</a:t>
            </a:fld>
            <a:endParaRPr lang="zh-CN" altLang="en-US"/>
          </a:p>
        </p:txBody>
      </p:sp>
    </p:spTree>
    <p:extLst>
      <p:ext uri="{BB962C8B-B14F-4D97-AF65-F5344CB8AC3E}">
        <p14:creationId xmlns="" xmlns:p14="http://schemas.microsoft.com/office/powerpoint/2010/main" val="96180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31</a:t>
            </a:fld>
            <a:endParaRPr lang="zh-CN" altLang="en-US"/>
          </a:p>
        </p:txBody>
      </p:sp>
    </p:spTree>
    <p:extLst>
      <p:ext uri="{BB962C8B-B14F-4D97-AF65-F5344CB8AC3E}">
        <p14:creationId xmlns="" xmlns:p14="http://schemas.microsoft.com/office/powerpoint/2010/main" val="381920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4</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5</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6</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7</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8</a:t>
            </a:fld>
            <a:endParaRPr lang="zh-CN" altLang="en-US"/>
          </a:p>
        </p:txBody>
      </p:sp>
    </p:spTree>
    <p:extLst>
      <p:ext uri="{BB962C8B-B14F-4D97-AF65-F5344CB8AC3E}">
        <p14:creationId xmlns="" xmlns:p14="http://schemas.microsoft.com/office/powerpoint/2010/main" val="3719379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9</a:t>
            </a:fld>
            <a:endParaRPr lang="zh-CN" altLang="en-US"/>
          </a:p>
        </p:txBody>
      </p:sp>
    </p:spTree>
    <p:extLst>
      <p:ext uri="{BB962C8B-B14F-4D97-AF65-F5344CB8AC3E}">
        <p14:creationId xmlns="" xmlns:p14="http://schemas.microsoft.com/office/powerpoint/2010/main" val="96180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3"/>
            <a:ext cx="9142810" cy="2388153"/>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3802" y="3602872"/>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pPr/>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pPr/>
              <a:t>‹#›</a:t>
            </a:fld>
            <a:endParaRPr lang="zh-CN" altLang="en-US"/>
          </a:p>
        </p:txBody>
      </p:sp>
    </p:spTree>
    <p:extLst>
      <p:ext uri="{BB962C8B-B14F-4D97-AF65-F5344CB8AC3E}">
        <p14:creationId xmlns="" xmlns:p14="http://schemas.microsoft.com/office/powerpoint/2010/main" val="1036915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pPr/>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pPr/>
              <a:t>‹#›</a:t>
            </a:fld>
            <a:endParaRPr lang="zh-CN" altLang="en-US"/>
          </a:p>
        </p:txBody>
      </p:sp>
    </p:spTree>
    <p:extLst>
      <p:ext uri="{BB962C8B-B14F-4D97-AF65-F5344CB8AC3E}">
        <p14:creationId xmlns="" xmlns:p14="http://schemas.microsoft.com/office/powerpoint/2010/main" val="387377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091" y="365209"/>
            <a:ext cx="7733293" cy="5813184"/>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pPr/>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pPr/>
              <a:t>‹#›</a:t>
            </a:fld>
            <a:endParaRPr lang="zh-CN" altLang="en-US"/>
          </a:p>
        </p:txBody>
      </p:sp>
    </p:spTree>
    <p:extLst>
      <p:ext uri="{BB962C8B-B14F-4D97-AF65-F5344CB8AC3E}">
        <p14:creationId xmlns="" xmlns:p14="http://schemas.microsoft.com/office/powerpoint/2010/main" val="1292723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 xmlns:p14="http://schemas.microsoft.com/office/powerpoint/2010/main" val="63279812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cstate="print">
                <a:grayscl/>
                <a:extLst>
                  <a:ext uri="{BEBA8EAE-BF5A-486C-A8C5-ECC9F3942E4B}">
                    <a14:imgProps xmlns="" xmlns:a14="http://schemas.microsoft.com/office/drawing/2010/main">
                      <a14:imgLayer>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83489971"/>
      </p:ext>
    </p:extLst>
  </p:cSld>
  <p:clrMapOvr>
    <a:masterClrMapping/>
  </p:clrMapOvr>
  <p:timing>
    <p:tnLst>
      <p:par>
        <p:cT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18/11/2018</a:t>
            </a:fld>
            <a:endParaRPr lang="en-JM" dirty="0">
              <a:solidFill>
                <a:prstClr val="black">
                  <a:tint val="75000"/>
                </a:prstClr>
              </a:solidFill>
            </a:endParaRPr>
          </a:p>
        </p:txBody>
      </p:sp>
    </p:spTree>
    <p:extLst>
      <p:ext uri="{BB962C8B-B14F-4D97-AF65-F5344CB8AC3E}">
        <p14:creationId xmlns="" xmlns:p14="http://schemas.microsoft.com/office/powerpoint/2010/main" val="1255497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 xmlns:p14="http://schemas.microsoft.com/office/powerpoint/2010/main" val="274645340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cstate="print">
                <a:grayscl/>
                <a:extLst>
                  <a:ext uri="{BEBA8EAE-BF5A-486C-A8C5-ECC9F3942E4B}">
                    <a14:imgProps xmlns="" xmlns:a14="http://schemas.microsoft.com/office/drawing/2010/main">
                      <a14:imgLayer>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2170962210"/>
      </p:ext>
    </p:extLst>
  </p:cSld>
  <p:clrMapOvr>
    <a:masterClrMapping/>
  </p:clrMapOvr>
  <p:timing>
    <p:tnLst>
      <p:par>
        <p:cTn id="1" dur="indefinite" restart="never" nodeType="tmRoot"/>
      </p:par>
    </p:tnLst>
  </p:timing>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18/11/2018</a:t>
            </a:fld>
            <a:endParaRPr lang="en-JM" dirty="0">
              <a:solidFill>
                <a:prstClr val="black">
                  <a:tint val="75000"/>
                </a:prstClr>
              </a:solidFill>
            </a:endParaRPr>
          </a:p>
        </p:txBody>
      </p:sp>
    </p:spTree>
    <p:extLst>
      <p:ext uri="{BB962C8B-B14F-4D97-AF65-F5344CB8AC3E}">
        <p14:creationId xmlns="" xmlns:p14="http://schemas.microsoft.com/office/powerpoint/2010/main" val="2718168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 xmlns:p14="http://schemas.microsoft.com/office/powerpoint/2010/main" val="292893292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cstate="print">
                <a:grayscl/>
                <a:extLst>
                  <a:ext uri="{BEBA8EAE-BF5A-486C-A8C5-ECC9F3942E4B}">
                    <a14:imgProps xmlns="" xmlns:a14="http://schemas.microsoft.com/office/drawing/2010/main">
                      <a14:imgLayer>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1697907939"/>
      </p:ext>
    </p:extLst>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pPr/>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pPr/>
              <a:t>‹#›</a:t>
            </a:fld>
            <a:endParaRPr lang="zh-CN" altLang="en-US"/>
          </a:p>
        </p:txBody>
      </p:sp>
    </p:spTree>
    <p:extLst>
      <p:ext uri="{BB962C8B-B14F-4D97-AF65-F5344CB8AC3E}">
        <p14:creationId xmlns="" xmlns:p14="http://schemas.microsoft.com/office/powerpoint/2010/main" val="1875678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18/11/2018</a:t>
            </a:fld>
            <a:endParaRPr lang="en-JM" dirty="0">
              <a:solidFill>
                <a:prstClr val="black">
                  <a:tint val="75000"/>
                </a:prstClr>
              </a:solidFill>
            </a:endParaRPr>
          </a:p>
        </p:txBody>
      </p:sp>
    </p:spTree>
    <p:extLst>
      <p:ext uri="{BB962C8B-B14F-4D97-AF65-F5344CB8AC3E}">
        <p14:creationId xmlns="" xmlns:p14="http://schemas.microsoft.com/office/powerpoint/2010/main" val="2214738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 xmlns:p14="http://schemas.microsoft.com/office/powerpoint/2010/main" val="29030393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cstate="print">
                <a:grayscl/>
                <a:extLst>
                  <a:ext uri="{BEBA8EAE-BF5A-486C-A8C5-ECC9F3942E4B}">
                    <a14:imgProps xmlns="" xmlns:a14="http://schemas.microsoft.com/office/drawing/2010/main">
                      <a14:imgLayer>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2945302849"/>
      </p:ext>
    </p:extLst>
  </p:cSld>
  <p:clrMapOvr>
    <a:masterClrMapping/>
  </p:clrMapOvr>
  <p:timing>
    <p:tnLst>
      <p:par>
        <p:cTn id="1" dur="indefinite" restart="never" nodeType="tmRoot"/>
      </p:par>
    </p:tn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18/11/2018</a:t>
            </a:fld>
            <a:endParaRPr lang="en-JM" dirty="0">
              <a:solidFill>
                <a:prstClr val="black">
                  <a:tint val="75000"/>
                </a:prstClr>
              </a:solidFill>
            </a:endParaRPr>
          </a:p>
        </p:txBody>
      </p:sp>
    </p:spTree>
    <p:extLst>
      <p:ext uri="{BB962C8B-B14F-4D97-AF65-F5344CB8AC3E}">
        <p14:creationId xmlns="" xmlns:p14="http://schemas.microsoft.com/office/powerpoint/2010/main" val="4162990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 xmlns:p14="http://schemas.microsoft.com/office/powerpoint/2010/main" val="273729221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cstate="print">
                <a:grayscl/>
                <a:extLst>
                  <a:ext uri="{BEBA8EAE-BF5A-486C-A8C5-ECC9F3942E4B}">
                    <a14:imgProps xmlns="" xmlns:a14="http://schemas.microsoft.com/office/drawing/2010/main">
                      <a14:imgLayer>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1174124145"/>
      </p:ext>
    </p:extLst>
  </p:cSld>
  <p:clrMapOvr>
    <a:masterClrMapping/>
  </p:clrMapOvr>
  <p:timing>
    <p:tnLst>
      <p:par>
        <p:cTn id="1" dur="indefinite" restart="never" nodeType="tmRoot"/>
      </p:par>
    </p:tn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18/11/2018</a:t>
            </a:fld>
            <a:endParaRPr lang="en-JM" dirty="0">
              <a:solidFill>
                <a:prstClr val="black">
                  <a:tint val="75000"/>
                </a:prstClr>
              </a:solidFill>
            </a:endParaRPr>
          </a:p>
        </p:txBody>
      </p:sp>
    </p:spTree>
    <p:extLst>
      <p:ext uri="{BB962C8B-B14F-4D97-AF65-F5344CB8AC3E}">
        <p14:creationId xmlns="" xmlns:p14="http://schemas.microsoft.com/office/powerpoint/2010/main" val="2118474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 xmlns:p14="http://schemas.microsoft.com/office/powerpoint/2010/main" val="294694441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cstate="print">
                <a:grayscl/>
                <a:extLst>
                  <a:ext uri="{BEBA8EAE-BF5A-486C-A8C5-ECC9F3942E4B}">
                    <a14:imgProps xmlns="" xmlns:a14="http://schemas.microsoft.com/office/drawing/2010/main">
                      <a14:imgLayer>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1502747024"/>
      </p:ext>
    </p:extLst>
  </p:cSld>
  <p:clrMapOvr>
    <a:masterClrMapping/>
  </p:clrMapOvr>
  <p:timing>
    <p:tnLst>
      <p:par>
        <p:cTn id="1" dur="indefinite" restart="never" nodeType="tmRoot"/>
      </p:par>
    </p:tn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18/11/2018</a:t>
            </a:fld>
            <a:endParaRPr lang="en-JM" dirty="0">
              <a:solidFill>
                <a:prstClr val="black">
                  <a:tint val="75000"/>
                </a:prstClr>
              </a:solidFill>
            </a:endParaRPr>
          </a:p>
        </p:txBody>
      </p:sp>
    </p:spTree>
    <p:extLst>
      <p:ext uri="{BB962C8B-B14F-4D97-AF65-F5344CB8AC3E}">
        <p14:creationId xmlns="" xmlns:p14="http://schemas.microsoft.com/office/powerpoint/2010/main" val="3380151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2" y="1710135"/>
            <a:ext cx="10514231" cy="2853398"/>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742"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pPr/>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pPr/>
              <a:t>‹#›</a:t>
            </a:fld>
            <a:endParaRPr lang="zh-CN" altLang="en-US"/>
          </a:p>
        </p:txBody>
      </p:sp>
    </p:spTree>
    <p:extLst>
      <p:ext uri="{BB962C8B-B14F-4D97-AF65-F5344CB8AC3E}">
        <p14:creationId xmlns="" xmlns:p14="http://schemas.microsoft.com/office/powerpoint/2010/main" val="35682619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 xmlns:p14="http://schemas.microsoft.com/office/powerpoint/2010/main" val="352129409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cstate="print">
                <a:grayscl/>
                <a:extLst>
                  <a:ext uri="{BEBA8EAE-BF5A-486C-A8C5-ECC9F3942E4B}">
                    <a14:imgProps xmlns="" xmlns:a14="http://schemas.microsoft.com/office/drawing/2010/main">
                      <a14:imgLayer>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218163827"/>
      </p:ext>
    </p:extLst>
  </p:cSld>
  <p:clrMapOvr>
    <a:masterClrMapping/>
  </p:clrMapOvr>
  <p:timing>
    <p:tnLst>
      <p:par>
        <p:cTn id="1" dur="indefinite" restart="never" nodeType="tmRoot"/>
      </p:par>
    </p:tn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18/11/2018</a:t>
            </a:fld>
            <a:endParaRPr lang="en-JM" dirty="0">
              <a:solidFill>
                <a:prstClr val="black">
                  <a:tint val="75000"/>
                </a:prstClr>
              </a:solidFill>
            </a:endParaRPr>
          </a:p>
        </p:txBody>
      </p:sp>
    </p:spTree>
    <p:extLst>
      <p:ext uri="{BB962C8B-B14F-4D97-AF65-F5344CB8AC3E}">
        <p14:creationId xmlns="" xmlns:p14="http://schemas.microsoft.com/office/powerpoint/2010/main" val="29321362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 xmlns:p14="http://schemas.microsoft.com/office/powerpoint/2010/main" val="196395071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smtClean="0">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4"/>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1"/>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2"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cstate="print">
                <a:grayscl/>
                <a:extLst>
                  <a:ext uri="{BEBA8EAE-BF5A-486C-A8C5-ECC9F3942E4B}">
                    <a14:imgProps xmlns="" xmlns:a14="http://schemas.microsoft.com/office/drawing/2010/main">
                      <a14:imgLayer>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smtClean="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8" y="206382"/>
            <a:ext cx="3050391" cy="547102"/>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smtClean="0"/>
              <a:t>单击此处编辑母版标题样式</a:t>
            </a:r>
            <a:endParaRPr lang="zh-CN" altLang="en-US" dirty="0"/>
          </a:p>
        </p:txBody>
      </p:sp>
    </p:spTree>
    <p:extLst>
      <p:ext uri="{BB962C8B-B14F-4D97-AF65-F5344CB8AC3E}">
        <p14:creationId xmlns="" xmlns:p14="http://schemas.microsoft.com/office/powerpoint/2010/main" val="3552026902"/>
      </p:ext>
    </p:extLst>
  </p:cSld>
  <p:clrMapOvr>
    <a:masterClrMapping/>
  </p:clrMapOvr>
  <p:timing>
    <p:tnLst>
      <p:par>
        <p:cTn id="1" dur="indefinite" restart="never" nodeType="tmRoot"/>
      </p:par>
    </p:tn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18/11/2018</a:t>
            </a:fld>
            <a:endParaRPr lang="en-JM" dirty="0">
              <a:solidFill>
                <a:prstClr val="black">
                  <a:tint val="75000"/>
                </a:prstClr>
              </a:solidFill>
            </a:endParaRPr>
          </a:p>
        </p:txBody>
      </p:sp>
    </p:spTree>
    <p:extLst>
      <p:ext uri="{BB962C8B-B14F-4D97-AF65-F5344CB8AC3E}">
        <p14:creationId xmlns="" xmlns:p14="http://schemas.microsoft.com/office/powerpoint/2010/main" val="19159256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922"/>
            <a:ext cx="10361851" cy="147036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562"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11/18/2018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158962629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11/18/2018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19115628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7923"/>
            <a:ext cx="10361851" cy="1362390"/>
          </a:xfrm>
        </p:spPr>
        <p:txBody>
          <a:bodyPr anchor="t"/>
          <a:lstStyle>
            <a:lvl1pPr algn="l">
              <a:defRPr sz="5400" b="1" cap="all"/>
            </a:lvl1pPr>
          </a:lstStyle>
          <a:p>
            <a:r>
              <a:rPr lang="en-US" smtClean="0"/>
              <a:t>Click to edit Master title style</a:t>
            </a:r>
            <a:endParaRPr lang="en-US"/>
          </a:p>
        </p:txBody>
      </p:sp>
      <p:sp>
        <p:nvSpPr>
          <p:cNvPr id="3" name="Text Placeholder 2"/>
          <p:cNvSpPr>
            <a:spLocks noGrp="1"/>
          </p:cNvSpPr>
          <p:nvPr>
            <p:ph type="body" idx="1"/>
          </p:nvPr>
        </p:nvSpPr>
        <p:spPr>
          <a:xfrm>
            <a:off x="962959"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11/18/2018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26515700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521"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6793"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11/18/2018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69661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091" y="1826048"/>
            <a:ext cx="5180926" cy="435234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1396" y="1826048"/>
            <a:ext cx="5180926" cy="435234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pPr/>
              <a:t>2018-11-18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pPr/>
              <a:t>‹#›</a:t>
            </a:fld>
            <a:endParaRPr lang="zh-CN" altLang="en-US"/>
          </a:p>
        </p:txBody>
      </p:sp>
    </p:spTree>
    <p:extLst>
      <p:ext uri="{BB962C8B-B14F-4D97-AF65-F5344CB8AC3E}">
        <p14:creationId xmlns="" xmlns:p14="http://schemas.microsoft.com/office/powerpoint/2010/main" val="8289023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smtClean="0"/>
              <a:t>Click to edit Master text styles</a:t>
            </a:r>
          </a:p>
        </p:txBody>
      </p:sp>
      <p:sp>
        <p:nvSpPr>
          <p:cNvPr id="4" name="Content Placeholder 3"/>
          <p:cNvSpPr>
            <a:spLocks noGrp="1"/>
          </p:cNvSpPr>
          <p:nvPr>
            <p:ph sz="half" idx="2"/>
          </p:nvPr>
        </p:nvSpPr>
        <p:spPr>
          <a:xfrm>
            <a:off x="609522" y="2175379"/>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smtClean="0"/>
              <a:t>Click to edit Master text styles</a:t>
            </a:r>
          </a:p>
        </p:txBody>
      </p:sp>
      <p:sp>
        <p:nvSpPr>
          <p:cNvPr id="6" name="Content Placeholder 5"/>
          <p:cNvSpPr>
            <a:spLocks noGrp="1"/>
          </p:cNvSpPr>
          <p:nvPr>
            <p:ph sz="quarter" idx="4"/>
          </p:nvPr>
        </p:nvSpPr>
        <p:spPr>
          <a:xfrm>
            <a:off x="6192567" y="2175379"/>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11/18/2018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1549414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11/18/2018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2840117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2"/>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11/18/2018</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269688743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5753215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524" y="1435436"/>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11/18/2018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3971293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389406" y="612917"/>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3"/>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11/18/2018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40373267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11/18/2018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128385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704"/>
            <a:ext cx="2742843" cy="58528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521" y="274704"/>
            <a:ext cx="8025355" cy="58528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11/18/2018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4004671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8711259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79" y="365211"/>
            <a:ext cx="10514231" cy="1325870"/>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679" y="1681552"/>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679" y="2505655"/>
            <a:ext cx="5157116" cy="368544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1397" y="1681552"/>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1397" y="2505655"/>
            <a:ext cx="5182513" cy="368544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C4388EF-52D1-4258-9BE5-BCD010C7D4DE}" type="datetimeFigureOut">
              <a:rPr lang="zh-CN" altLang="en-US" smtClean="0"/>
              <a:pPr/>
              <a:t>2018-11-18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pPr/>
              <a:t>‹#›</a:t>
            </a:fld>
            <a:endParaRPr lang="zh-CN" altLang="en-US"/>
          </a:p>
        </p:txBody>
      </p:sp>
    </p:spTree>
    <p:extLst>
      <p:ext uri="{BB962C8B-B14F-4D97-AF65-F5344CB8AC3E}">
        <p14:creationId xmlns="" xmlns:p14="http://schemas.microsoft.com/office/powerpoint/2010/main" val="3859191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C4388EF-52D1-4258-9BE5-BCD010C7D4DE}" type="datetimeFigureOut">
              <a:rPr lang="zh-CN" altLang="en-US" smtClean="0"/>
              <a:pPr/>
              <a:t>2018-11-18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pPr/>
              <a:t>‹#›</a:t>
            </a:fld>
            <a:endParaRPr lang="zh-CN" altLang="en-US"/>
          </a:p>
        </p:txBody>
      </p:sp>
    </p:spTree>
    <p:extLst>
      <p:ext uri="{BB962C8B-B14F-4D97-AF65-F5344CB8AC3E}">
        <p14:creationId xmlns="" xmlns:p14="http://schemas.microsoft.com/office/powerpoint/2010/main" val="3868750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pPr/>
              <a:t>2018-11-18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pPr/>
              <a:t>‹#›</a:t>
            </a:fld>
            <a:endParaRPr lang="zh-CN" altLang="en-US"/>
          </a:p>
        </p:txBody>
      </p:sp>
    </p:spTree>
    <p:extLst>
      <p:ext uri="{BB962C8B-B14F-4D97-AF65-F5344CB8AC3E}">
        <p14:creationId xmlns="" xmlns:p14="http://schemas.microsoft.com/office/powerpoint/2010/main" val="3239858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2513"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pPr/>
              <a:t>2018-11-18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pPr/>
              <a:t>‹#›</a:t>
            </a:fld>
            <a:endParaRPr lang="zh-CN" altLang="en-US"/>
          </a:p>
        </p:txBody>
      </p:sp>
    </p:spTree>
    <p:extLst>
      <p:ext uri="{BB962C8B-B14F-4D97-AF65-F5344CB8AC3E}">
        <p14:creationId xmlns="" xmlns:p14="http://schemas.microsoft.com/office/powerpoint/2010/main" val="208843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2513"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pPr/>
              <a:t>2018-11-18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pPr/>
              <a:t>‹#›</a:t>
            </a:fld>
            <a:endParaRPr lang="zh-CN" altLang="en-US"/>
          </a:p>
        </p:txBody>
      </p:sp>
    </p:spTree>
    <p:extLst>
      <p:ext uri="{BB962C8B-B14F-4D97-AF65-F5344CB8AC3E}">
        <p14:creationId xmlns="" xmlns:p14="http://schemas.microsoft.com/office/powerpoint/2010/main" val="2226505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1" y="365211"/>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1" y="1826048"/>
            <a:ext cx="10514231" cy="435234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091" y="6357823"/>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fld id="{4C4388EF-52D1-4258-9BE5-BCD010C7D4DE}" type="datetimeFigureOut">
              <a:rPr lang="zh-CN" altLang="en-US" smtClean="0"/>
              <a:pPr/>
              <a:t>2018-11-18</a:t>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79" y="6357823"/>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fld id="{3D3EE65E-57D2-4566-898C-4F2076833F8D}" type="slidenum">
              <a:rPr lang="zh-CN" altLang="en-US" smtClean="0"/>
              <a:pPr/>
              <a:t>‹#›</a:t>
            </a:fld>
            <a:endParaRPr lang="zh-CN" altLang="en-US"/>
          </a:p>
        </p:txBody>
      </p:sp>
    </p:spTree>
    <p:extLst>
      <p:ext uri="{BB962C8B-B14F-4D97-AF65-F5344CB8AC3E}">
        <p14:creationId xmlns="" xmlns:p14="http://schemas.microsoft.com/office/powerpoint/2010/main" val="93402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521" y="1600572"/>
            <a:ext cx="10971372" cy="452701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521" y="6357825"/>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11/18/2018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8" y="6357825"/>
            <a:ext cx="3860297" cy="365210"/>
          </a:xfrm>
          <a:prstGeom prst="rect">
            <a:avLst/>
          </a:prstGeom>
        </p:spPr>
        <p:txBody>
          <a:bodyPr vert="horz" lIns="91440" tIns="45720" rIns="91440" bIns="45720"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40" tIns="45720" rIns="91440" bIns="45720"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timing>
    <p:tnLst>
      <p:par>
        <p:cTn id="1" dur="indefinite" restart="never" nodeType="tmRoot"/>
      </p:par>
    </p:tnLst>
  </p:timing>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cstate="print">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 xmlns:p14="http://schemas.microsoft.com/office/powerpoint/2010/main" val="7515703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cstate="print">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 xmlns:p14="http://schemas.microsoft.com/office/powerpoint/2010/main" val="71760875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cstate="print">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 xmlns:p14="http://schemas.microsoft.com/office/powerpoint/2010/main" val="340478156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cstate="print">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 xmlns:p14="http://schemas.microsoft.com/office/powerpoint/2010/main" val="36394139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cstate="print">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 xmlns:p14="http://schemas.microsoft.com/office/powerpoint/2010/main" val="158920986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cstate="print">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 xmlns:p14="http://schemas.microsoft.com/office/powerpoint/2010/main" val="198839385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cstate="print">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 xmlns:p14="http://schemas.microsoft.com/office/powerpoint/2010/main" val="30484860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cstate="print">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0" y="0"/>
            <a:ext cx="12190413" cy="6859588"/>
          </a:xfrm>
          <a:prstGeom prst="rect">
            <a:avLst/>
          </a:prstGeom>
        </p:spPr>
      </p:pic>
      <p:sp>
        <p:nvSpPr>
          <p:cNvPr id="2" name="Title Placeholder 1"/>
          <p:cNvSpPr>
            <a:spLocks noGrp="1"/>
          </p:cNvSpPr>
          <p:nvPr>
            <p:ph type="title"/>
          </p:nvPr>
        </p:nvSpPr>
        <p:spPr>
          <a:xfrm>
            <a:off x="609521" y="355682"/>
            <a:ext cx="10971372" cy="1143265"/>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11" name="Freeform 5"/>
          <p:cNvSpPr>
            <a:spLocks/>
          </p:cNvSpPr>
          <p:nvPr userDrawn="1"/>
        </p:nvSpPr>
        <p:spPr bwMode="auto">
          <a:xfrm rot="5400000">
            <a:off x="11245247"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18/11/2018</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8" y="6334005"/>
            <a:ext cx="3860297" cy="365210"/>
          </a:xfrm>
          <a:prstGeom prst="rect">
            <a:avLst/>
          </a:prstGeom>
        </p:spPr>
        <p:txBody>
          <a:bodyPr vert="horz" lIns="91440" tIns="45720" rIns="91440" bIns="45720" rtlCol="0" anchor="ctr"/>
          <a:lstStyle>
            <a:lvl1pPr algn="ctr">
              <a:defRPr sz="1600">
                <a:solidFill>
                  <a:schemeClr val="bg1">
                    <a:lumMod val="65000"/>
                  </a:schemeClr>
                </a:solidFill>
              </a:defRPr>
            </a:lvl1pPr>
          </a:lstStyle>
          <a:p>
            <a:pPr>
              <a:defRPr/>
            </a:pPr>
            <a:r>
              <a:rPr lang="en-JM" smtClean="0">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19"/>
            <a:ext cx="479938" cy="304871"/>
          </a:xfrm>
          <a:prstGeom prst="rect">
            <a:avLst/>
          </a:prstGeom>
        </p:spPr>
        <p:txBody>
          <a:bodyPr vert="horz" lIns="91440" tIns="45720" rIns="91440" bIns="45720"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 xmlns:p14="http://schemas.microsoft.com/office/powerpoint/2010/main" val="328471426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timing>
    <p:tnLst>
      <p:par>
        <p:cTn id="1" dur="indefinite" restart="never" nodeType="tmRoot"/>
      </p:par>
    </p:tnLst>
  </p:timing>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www.mindsetworks.com/" TargetMode="External"/><Relationship Id="rId7"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4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43.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4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jpeg"/><Relationship Id="rId3" Type="http://schemas.openxmlformats.org/officeDocument/2006/relationships/image" Target="../media/image26.jpeg"/><Relationship Id="rId7" Type="http://schemas.openxmlformats.org/officeDocument/2006/relationships/image" Target="../media/image30.jpeg"/><Relationship Id="rId12"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43.xml"/><Relationship Id="rId6" Type="http://schemas.openxmlformats.org/officeDocument/2006/relationships/image" Target="../media/image29.jpeg"/><Relationship Id="rId11" Type="http://schemas.openxmlformats.org/officeDocument/2006/relationships/image" Target="../media/image34.png"/><Relationship Id="rId5" Type="http://schemas.openxmlformats.org/officeDocument/2006/relationships/image" Target="../media/image28.jpeg"/><Relationship Id="rId15" Type="http://schemas.openxmlformats.org/officeDocument/2006/relationships/image" Target="../media/image38.jpe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jpeg"/><Relationship Id="rId1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组合 182"/>
          <p:cNvGrpSpPr/>
          <p:nvPr/>
        </p:nvGrpSpPr>
        <p:grpSpPr>
          <a:xfrm flipH="1" flipV="1">
            <a:off x="-1450727" y="-2537420"/>
            <a:ext cx="6338876" cy="4424464"/>
            <a:chOff x="7174614" y="4856946"/>
            <a:chExt cx="6338876" cy="4424464"/>
          </a:xfrm>
        </p:grpSpPr>
        <p:sp>
          <p:nvSpPr>
            <p:cNvPr id="184"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5"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6"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7"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103" name="矩形 102"/>
          <p:cNvSpPr/>
          <p:nvPr/>
        </p:nvSpPr>
        <p:spPr>
          <a:xfrm>
            <a:off x="6074873" y="3735884"/>
            <a:ext cx="5000752" cy="931024"/>
          </a:xfrm>
          <a:prstGeom prst="rect">
            <a:avLst/>
          </a:prstGeom>
        </p:spPr>
        <p:txBody>
          <a:bodyPr wrap="square" lIns="68580" tIns="34290" rIns="68580" bIns="34290">
            <a:spAutoFit/>
          </a:bodyPr>
          <a:lstStyle/>
          <a:p>
            <a:pPr algn="just"/>
            <a:r>
              <a:rPr lang="en-US" altLang="zh-CN" sz="2800" dirty="0" smtClean="0">
                <a:solidFill>
                  <a:schemeClr val="bg1">
                    <a:lumMod val="50000"/>
                  </a:schemeClr>
                </a:solidFill>
                <a:latin typeface="Source Han Sans ExtraLight" panose="020B0200000000000000" pitchFamily="34" charset="-122"/>
                <a:ea typeface="Source Han Sans ExtraLight" panose="020B0200000000000000" pitchFamily="34" charset="-122"/>
                <a:cs typeface="Arial" panose="020B0604020202020204" pitchFamily="34" charset="0"/>
              </a:rPr>
              <a:t>Growth mindset</a:t>
            </a:r>
          </a:p>
          <a:p>
            <a:pPr algn="just"/>
            <a:endParaRPr lang="en-US" altLang="zh-CN" sz="2800" dirty="0">
              <a:solidFill>
                <a:schemeClr val="bg1">
                  <a:lumMod val="50000"/>
                </a:schemeClr>
              </a:solidFill>
              <a:latin typeface="Source Han Sans ExtraLight" panose="020B0200000000000000" pitchFamily="34" charset="-122"/>
              <a:ea typeface="Source Han Sans ExtraLight" panose="020B0200000000000000" pitchFamily="34" charset="-122"/>
              <a:cs typeface="Arial" panose="020B0604020202020204" pitchFamily="34" charset="0"/>
            </a:endParaRPr>
          </a:p>
        </p:txBody>
      </p:sp>
      <p:sp>
        <p:nvSpPr>
          <p:cNvPr id="104" name="TextBox 42"/>
          <p:cNvSpPr txBox="1"/>
          <p:nvPr/>
        </p:nvSpPr>
        <p:spPr>
          <a:xfrm>
            <a:off x="5965624" y="2544621"/>
            <a:ext cx="5865331" cy="1107996"/>
          </a:xfrm>
          <a:prstGeom prst="rect">
            <a:avLst/>
          </a:prstGeom>
          <a:noFill/>
        </p:spPr>
        <p:txBody>
          <a:bodyPr wrap="square" rtlCol="0">
            <a:spAutoFit/>
          </a:bodyPr>
          <a:lstStyle/>
          <a:p>
            <a:r>
              <a:rPr lang="zh-CN" altLang="en-US" sz="6600" b="1" spc="300" dirty="0" smtClean="0">
                <a:solidFill>
                  <a:srgbClr val="00B0F0"/>
                </a:solidFill>
                <a:latin typeface="微软雅黑" pitchFamily="34" charset="-122"/>
                <a:ea typeface="微软雅黑" pitchFamily="34" charset="-122"/>
              </a:rPr>
              <a:t>成长型思维</a:t>
            </a:r>
            <a:endParaRPr lang="zh-CN" altLang="zh-CN" sz="6600" b="1" spc="300" dirty="0">
              <a:solidFill>
                <a:srgbClr val="00B0F0"/>
              </a:solidFill>
              <a:latin typeface="微软雅黑" pitchFamily="34" charset="-122"/>
              <a:ea typeface="微软雅黑" pitchFamily="34" charset="-122"/>
            </a:endParaRPr>
          </a:p>
        </p:txBody>
      </p:sp>
      <p:sp>
        <p:nvSpPr>
          <p:cNvPr id="58" name="TextBox 57"/>
          <p:cNvSpPr txBox="1"/>
          <p:nvPr/>
        </p:nvSpPr>
        <p:spPr>
          <a:xfrm>
            <a:off x="6094771" y="4443542"/>
            <a:ext cx="4448724" cy="2185214"/>
          </a:xfrm>
          <a:prstGeom prst="rect">
            <a:avLst/>
          </a:prstGeom>
          <a:noFill/>
        </p:spPr>
        <p:txBody>
          <a:bodyPr wrap="square" rtlCol="0">
            <a:spAutoFit/>
          </a:bodyPr>
          <a:lstStyle/>
          <a:p>
            <a:pPr>
              <a:lnSpc>
                <a:spcPct val="150000"/>
              </a:lnSpc>
            </a:pPr>
            <a:r>
              <a:rPr lang="zh-CN" altLang="en-US" sz="1600" b="1" dirty="0" smtClean="0">
                <a:solidFill>
                  <a:schemeClr val="tx1">
                    <a:lumMod val="50000"/>
                    <a:lumOff val="50000"/>
                  </a:schemeClr>
                </a:solidFill>
                <a:latin typeface="微软雅黑" pitchFamily="34" charset="-122"/>
                <a:ea typeface="微软雅黑" pitchFamily="34" charset="-122"/>
              </a:rPr>
              <a:t>北京大区：玉蜀黍、王赓劼、</a:t>
            </a:r>
            <a:r>
              <a:rPr lang="en-US" altLang="zh-CN" sz="1600" b="1" dirty="0" smtClean="0">
                <a:solidFill>
                  <a:schemeClr val="tx1">
                    <a:lumMod val="50000"/>
                    <a:lumOff val="50000"/>
                  </a:schemeClr>
                </a:solidFill>
                <a:latin typeface="微软雅黑" pitchFamily="34" charset="-122"/>
                <a:ea typeface="微软雅黑" pitchFamily="34" charset="-122"/>
              </a:rPr>
              <a:t>Reina</a:t>
            </a:r>
          </a:p>
          <a:p>
            <a:pPr>
              <a:lnSpc>
                <a:spcPct val="150000"/>
              </a:lnSpc>
            </a:pPr>
            <a:r>
              <a:rPr lang="zh-CN" altLang="en-US" sz="1600" b="1" dirty="0" smtClean="0">
                <a:solidFill>
                  <a:schemeClr val="tx1">
                    <a:lumMod val="50000"/>
                    <a:lumOff val="50000"/>
                  </a:schemeClr>
                </a:solidFill>
                <a:latin typeface="微软雅黑" pitchFamily="34" charset="-122"/>
                <a:ea typeface="微软雅黑" pitchFamily="34" charset="-122"/>
              </a:rPr>
              <a:t>长三角大区：六一、</a:t>
            </a:r>
            <a:r>
              <a:rPr lang="en-US" altLang="zh-CN" sz="1600" b="1" dirty="0" smtClean="0">
                <a:solidFill>
                  <a:schemeClr val="tx1">
                    <a:lumMod val="50000"/>
                    <a:lumOff val="50000"/>
                  </a:schemeClr>
                </a:solidFill>
                <a:latin typeface="微软雅黑" pitchFamily="34" charset="-122"/>
                <a:ea typeface="微软雅黑" pitchFamily="34" charset="-122"/>
              </a:rPr>
              <a:t>Tina Chen</a:t>
            </a:r>
          </a:p>
          <a:p>
            <a:pPr>
              <a:lnSpc>
                <a:spcPct val="150000"/>
              </a:lnSpc>
            </a:pPr>
            <a:r>
              <a:rPr lang="zh-CN" altLang="en-US" sz="1600" b="1" dirty="0" smtClean="0">
                <a:solidFill>
                  <a:schemeClr val="tx1">
                    <a:lumMod val="50000"/>
                    <a:lumOff val="50000"/>
                  </a:schemeClr>
                </a:solidFill>
                <a:latin typeface="微软雅黑" pitchFamily="34" charset="-122"/>
                <a:ea typeface="微软雅黑" pitchFamily="34" charset="-122"/>
              </a:rPr>
              <a:t>珠三角大区：李译加</a:t>
            </a:r>
            <a:endParaRPr lang="en-US" altLang="zh-CN" sz="1600" b="1" dirty="0" smtClean="0">
              <a:solidFill>
                <a:schemeClr val="tx1">
                  <a:lumMod val="50000"/>
                  <a:lumOff val="50000"/>
                </a:schemeClr>
              </a:solidFill>
              <a:latin typeface="微软雅黑" pitchFamily="34" charset="-122"/>
              <a:ea typeface="微软雅黑" pitchFamily="34" charset="-122"/>
            </a:endParaRPr>
          </a:p>
          <a:p>
            <a:pPr>
              <a:lnSpc>
                <a:spcPct val="150000"/>
              </a:lnSpc>
            </a:pPr>
            <a:r>
              <a:rPr lang="zh-CN" altLang="en-US" sz="1600" b="1" dirty="0" smtClean="0">
                <a:solidFill>
                  <a:schemeClr val="tx1">
                    <a:lumMod val="50000"/>
                    <a:lumOff val="50000"/>
                  </a:schemeClr>
                </a:solidFill>
                <a:latin typeface="微软雅黑" pitchFamily="34" charset="-122"/>
                <a:ea typeface="微软雅黑" pitchFamily="34" charset="-122"/>
              </a:rPr>
              <a:t>第九大区：</a:t>
            </a:r>
            <a:r>
              <a:rPr lang="en-US" altLang="zh-CN" sz="1600" b="1" dirty="0" err="1" smtClean="0">
                <a:solidFill>
                  <a:schemeClr val="tx1">
                    <a:lumMod val="50000"/>
                    <a:lumOff val="50000"/>
                  </a:schemeClr>
                </a:solidFill>
                <a:latin typeface="微软雅黑" pitchFamily="34" charset="-122"/>
                <a:ea typeface="微软雅黑" pitchFamily="34" charset="-122"/>
              </a:rPr>
              <a:t>atmcoffee</a:t>
            </a:r>
            <a:endParaRPr lang="en-US" altLang="zh-CN" sz="1600" b="1" dirty="0" smtClean="0">
              <a:solidFill>
                <a:schemeClr val="tx1">
                  <a:lumMod val="50000"/>
                  <a:lumOff val="50000"/>
                </a:schemeClr>
              </a:solidFill>
              <a:latin typeface="微软雅黑" pitchFamily="34" charset="-122"/>
              <a:ea typeface="微软雅黑" pitchFamily="34" charset="-122"/>
            </a:endParaRPr>
          </a:p>
          <a:p>
            <a:pPr>
              <a:lnSpc>
                <a:spcPct val="150000"/>
              </a:lnSpc>
            </a:pPr>
            <a:r>
              <a:rPr lang="zh-CN" altLang="en-US" sz="1600" b="1" dirty="0" smtClean="0">
                <a:solidFill>
                  <a:schemeClr val="tx1">
                    <a:lumMod val="50000"/>
                    <a:lumOff val="50000"/>
                  </a:schemeClr>
                </a:solidFill>
                <a:latin typeface="微软雅黑" pitchFamily="34" charset="-122"/>
                <a:ea typeface="微软雅黑" pitchFamily="34" charset="-122"/>
              </a:rPr>
              <a:t>感谢教练：黎黎</a:t>
            </a:r>
            <a:endParaRPr lang="en-US" altLang="zh-CN" sz="1600" b="1" dirty="0" smtClean="0">
              <a:solidFill>
                <a:schemeClr val="tx1">
                  <a:lumMod val="50000"/>
                  <a:lumOff val="50000"/>
                </a:schemeClr>
              </a:solidFill>
              <a:latin typeface="微软雅黑" pitchFamily="34" charset="-122"/>
              <a:ea typeface="微软雅黑" pitchFamily="34" charset="-122"/>
            </a:endParaRPr>
          </a:p>
          <a:p>
            <a:pPr algn="ctr"/>
            <a:endParaRPr lang="zh-CN" altLang="en-US" sz="1600" b="1" dirty="0">
              <a:solidFill>
                <a:schemeClr val="tx1">
                  <a:lumMod val="50000"/>
                  <a:lumOff val="50000"/>
                </a:schemeClr>
              </a:solidFill>
              <a:latin typeface="微软雅黑" pitchFamily="34" charset="-122"/>
              <a:ea typeface="微软雅黑" pitchFamily="34" charset="-122"/>
            </a:endParaRPr>
          </a:p>
        </p:txBody>
      </p:sp>
      <p:grpSp>
        <p:nvGrpSpPr>
          <p:cNvPr id="2" name="组合 1"/>
          <p:cNvGrpSpPr/>
          <p:nvPr/>
        </p:nvGrpSpPr>
        <p:grpSpPr>
          <a:xfrm>
            <a:off x="7313155" y="4975819"/>
            <a:ext cx="6338876" cy="4424464"/>
            <a:chOff x="7174614" y="4856946"/>
            <a:chExt cx="6338876" cy="4424464"/>
          </a:xfrm>
        </p:grpSpPr>
        <p:sp>
          <p:nvSpPr>
            <p:cNvPr id="179"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0"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1"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2"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157" name="任意多边形 83"/>
          <p:cNvSpPr/>
          <p:nvPr/>
        </p:nvSpPr>
        <p:spPr bwMode="auto">
          <a:xfrm rot="5222763" flipH="1">
            <a:off x="4699376" y="1587515"/>
            <a:ext cx="390575" cy="389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0" name="任意多边形 83"/>
          <p:cNvSpPr/>
          <p:nvPr/>
        </p:nvSpPr>
        <p:spPr bwMode="auto">
          <a:xfrm rot="16377237">
            <a:off x="5132359" y="2014384"/>
            <a:ext cx="461589" cy="46066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0" name="任意多边形 83"/>
          <p:cNvSpPr/>
          <p:nvPr/>
        </p:nvSpPr>
        <p:spPr bwMode="auto">
          <a:xfrm rot="5222763" flipH="1">
            <a:off x="1235238" y="6267891"/>
            <a:ext cx="390575" cy="389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1" name="任意多边形 83"/>
          <p:cNvSpPr/>
          <p:nvPr/>
        </p:nvSpPr>
        <p:spPr bwMode="auto">
          <a:xfrm rot="16377237">
            <a:off x="313521" y="5753136"/>
            <a:ext cx="461589" cy="46066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nvGrpSpPr>
          <p:cNvPr id="192" name="组合 191"/>
          <p:cNvGrpSpPr/>
          <p:nvPr/>
        </p:nvGrpSpPr>
        <p:grpSpPr>
          <a:xfrm>
            <a:off x="9230572" y="2184210"/>
            <a:ext cx="1290703" cy="235751"/>
            <a:chOff x="8971447" y="2172617"/>
            <a:chExt cx="759125" cy="568897"/>
          </a:xfrm>
          <a:solidFill>
            <a:srgbClr val="00B0F0"/>
          </a:solidFill>
        </p:grpSpPr>
        <p:sp>
          <p:nvSpPr>
            <p:cNvPr id="193" name="矩形 192"/>
            <p:cNvSpPr/>
            <p:nvPr/>
          </p:nvSpPr>
          <p:spPr>
            <a:xfrm>
              <a:off x="8971447" y="2172617"/>
              <a:ext cx="238791" cy="5688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p:cNvSpPr/>
            <p:nvPr/>
          </p:nvSpPr>
          <p:spPr>
            <a:xfrm>
              <a:off x="9312857" y="2172617"/>
              <a:ext cx="107228" cy="568897"/>
            </a:xfrm>
            <a:prstGeom prst="rect">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9522704" y="2172617"/>
              <a:ext cx="67464" cy="56889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a:off x="9692788" y="2172617"/>
              <a:ext cx="37784" cy="568897"/>
            </a:xfrm>
            <a:prstGeom prst="rect">
              <a:avLst/>
            </a:prstGeom>
            <a:solidFill>
              <a:srgbClr val="FE9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7" name="TextBox 42"/>
          <p:cNvSpPr txBox="1"/>
          <p:nvPr/>
        </p:nvSpPr>
        <p:spPr>
          <a:xfrm>
            <a:off x="6027743" y="2113569"/>
            <a:ext cx="3373570" cy="400110"/>
          </a:xfrm>
          <a:prstGeom prst="rect">
            <a:avLst/>
          </a:prstGeom>
          <a:noFill/>
        </p:spPr>
        <p:txBody>
          <a:bodyPr wrap="square" rtlCol="0">
            <a:spAutoFit/>
          </a:bodyPr>
          <a:lstStyle/>
          <a:p>
            <a:r>
              <a:rPr lang="zh-CN" altLang="en-US" sz="2000" b="1" dirty="0" smtClean="0">
                <a:solidFill>
                  <a:schemeClr val="bg1">
                    <a:lumMod val="50000"/>
                  </a:schemeClr>
                </a:solidFill>
                <a:latin typeface="微软雅黑" pitchFamily="34" charset="-122"/>
                <a:ea typeface="微软雅黑" pitchFamily="34" charset="-122"/>
              </a:rPr>
              <a:t>开智</a:t>
            </a:r>
            <a:r>
              <a:rPr lang="en-US" altLang="zh-CN" sz="2000" b="1" dirty="0" smtClean="0">
                <a:solidFill>
                  <a:schemeClr val="bg1">
                    <a:lumMod val="50000"/>
                  </a:schemeClr>
                </a:solidFill>
                <a:latin typeface="微软雅黑" pitchFamily="34" charset="-122"/>
                <a:ea typeface="微软雅黑" pitchFamily="34" charset="-122"/>
              </a:rPr>
              <a:t>IA002  BP</a:t>
            </a:r>
            <a:endParaRPr lang="zh-CN" altLang="zh-CN" sz="2000" dirty="0">
              <a:solidFill>
                <a:schemeClr val="bg1">
                  <a:lumMod val="50000"/>
                </a:schemeClr>
              </a:solidFill>
              <a:latin typeface="微软雅黑" pitchFamily="34" charset="-122"/>
              <a:ea typeface="微软雅黑" pitchFamily="34" charset="-122"/>
            </a:endParaRPr>
          </a:p>
        </p:txBody>
      </p:sp>
      <p:pic>
        <p:nvPicPr>
          <p:cNvPr id="1026" name="Picture 2" descr="E:\openmind\IA002\picture\封面.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961536"/>
            <a:ext cx="5455560" cy="3259393"/>
          </a:xfrm>
          <a:prstGeom prst="rect">
            <a:avLst/>
          </a:prstGeom>
          <a:noFill/>
        </p:spPr>
      </p:pic>
      <p:sp>
        <p:nvSpPr>
          <p:cNvPr id="31" name="TextBox 30"/>
          <p:cNvSpPr txBox="1"/>
          <p:nvPr/>
        </p:nvSpPr>
        <p:spPr>
          <a:xfrm>
            <a:off x="156090" y="5270139"/>
            <a:ext cx="6008740" cy="523220"/>
          </a:xfrm>
          <a:prstGeom prst="rect">
            <a:avLst/>
          </a:prstGeom>
          <a:noFill/>
        </p:spPr>
        <p:txBody>
          <a:bodyPr wrap="square" rtlCol="0">
            <a:spAutoFit/>
          </a:bodyPr>
          <a:lstStyle/>
          <a:p>
            <a:r>
              <a:rPr lang="en-US" altLang="zh-CN" sz="1400" b="1" dirty="0" smtClean="0">
                <a:solidFill>
                  <a:schemeClr val="tx1">
                    <a:lumMod val="50000"/>
                    <a:lumOff val="50000"/>
                  </a:schemeClr>
                </a:solidFill>
                <a:latin typeface="微软雅黑" pitchFamily="34" charset="-122"/>
                <a:ea typeface="微软雅黑" pitchFamily="34" charset="-122"/>
              </a:rPr>
              <a:t> </a:t>
            </a:r>
            <a:r>
              <a:rPr lang="zh-CN" altLang="en-US" sz="1400" b="1" dirty="0" smtClean="0">
                <a:solidFill>
                  <a:schemeClr val="tx1">
                    <a:lumMod val="50000"/>
                    <a:lumOff val="50000"/>
                  </a:schemeClr>
                </a:solidFill>
                <a:latin typeface="微软雅黑" pitchFamily="34" charset="-122"/>
                <a:ea typeface="微软雅黑" pitchFamily="34" charset="-122"/>
              </a:rPr>
              <a:t>图片来源：</a:t>
            </a:r>
            <a:r>
              <a:rPr lang="en-US" altLang="zh-CN" sz="1400" b="1" dirty="0" smtClean="0">
                <a:solidFill>
                  <a:schemeClr val="tx1">
                    <a:lumMod val="50000"/>
                    <a:lumOff val="50000"/>
                  </a:schemeClr>
                </a:solidFill>
                <a:latin typeface="微软雅黑" pitchFamily="34" charset="-122"/>
                <a:ea typeface="微软雅黑" pitchFamily="34" charset="-122"/>
              </a:rPr>
              <a:t> https://www.jiemian.com/article/1796912.html</a:t>
            </a:r>
          </a:p>
          <a:p>
            <a:pPr algn="ctr"/>
            <a:endParaRPr lang="zh-CN" altLang="en-US" sz="1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 xmlns:p14="http://schemas.microsoft.com/office/powerpoint/2010/main" val="3103768071"/>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750" fill="hold"/>
                                        <p:tgtEl>
                                          <p:spTgt spid="183"/>
                                        </p:tgtEl>
                                        <p:attrNameLst>
                                          <p:attrName>ppt_w</p:attrName>
                                        </p:attrNameLst>
                                      </p:cBhvr>
                                      <p:tavLst>
                                        <p:tav tm="0">
                                          <p:val>
                                            <p:fltVal val="0"/>
                                          </p:val>
                                        </p:tav>
                                        <p:tav tm="100000">
                                          <p:val>
                                            <p:strVal val="#ppt_w"/>
                                          </p:val>
                                        </p:tav>
                                      </p:tavLst>
                                    </p:anim>
                                    <p:anim calcmode="lin" valueType="num">
                                      <p:cBhvr>
                                        <p:cTn id="8" dur="750" fill="hold"/>
                                        <p:tgtEl>
                                          <p:spTgt spid="183"/>
                                        </p:tgtEl>
                                        <p:attrNameLst>
                                          <p:attrName>ppt_h</p:attrName>
                                        </p:attrNameLst>
                                      </p:cBhvr>
                                      <p:tavLst>
                                        <p:tav tm="0">
                                          <p:val>
                                            <p:fltVal val="0"/>
                                          </p:val>
                                        </p:tav>
                                        <p:tav tm="100000">
                                          <p:val>
                                            <p:strVal val="#ppt_h"/>
                                          </p:val>
                                        </p:tav>
                                      </p:tavLst>
                                    </p:anim>
                                    <p:animEffect transition="in" filter="fade">
                                      <p:cBhvr>
                                        <p:cTn id="9" dur="750"/>
                                        <p:tgtEl>
                                          <p:spTgt spid="18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750" fill="hold"/>
                                        <p:tgtEl>
                                          <p:spTgt spid="2"/>
                                        </p:tgtEl>
                                        <p:attrNameLst>
                                          <p:attrName>ppt_w</p:attrName>
                                        </p:attrNameLst>
                                      </p:cBhvr>
                                      <p:tavLst>
                                        <p:tav tm="0">
                                          <p:val>
                                            <p:fltVal val="0"/>
                                          </p:val>
                                        </p:tav>
                                        <p:tav tm="100000">
                                          <p:val>
                                            <p:strVal val="#ppt_w"/>
                                          </p:val>
                                        </p:tav>
                                      </p:tavLst>
                                    </p:anim>
                                    <p:anim calcmode="lin" valueType="num">
                                      <p:cBhvr>
                                        <p:cTn id="13" dur="750" fill="hold"/>
                                        <p:tgtEl>
                                          <p:spTgt spid="2"/>
                                        </p:tgtEl>
                                        <p:attrNameLst>
                                          <p:attrName>ppt_h</p:attrName>
                                        </p:attrNameLst>
                                      </p:cBhvr>
                                      <p:tavLst>
                                        <p:tav tm="0">
                                          <p:val>
                                            <p:fltVal val="0"/>
                                          </p:val>
                                        </p:tav>
                                        <p:tav tm="100000">
                                          <p:val>
                                            <p:strVal val="#ppt_h"/>
                                          </p:val>
                                        </p:tav>
                                      </p:tavLst>
                                    </p:anim>
                                    <p:animEffect transition="in" filter="fade">
                                      <p:cBhvr>
                                        <p:cTn id="14" dur="750"/>
                                        <p:tgtEl>
                                          <p:spTgt spid="2"/>
                                        </p:tgtEl>
                                      </p:cBhvr>
                                    </p:animEffect>
                                  </p:childTnLst>
                                </p:cTn>
                              </p:par>
                              <p:par>
                                <p:cTn id="15" presetID="53" presetClass="entr" presetSubtype="16" fill="hold" grpId="0" nodeType="withEffect">
                                  <p:stCondLst>
                                    <p:cond delay="225"/>
                                  </p:stCondLst>
                                  <p:childTnLst>
                                    <p:set>
                                      <p:cBhvr>
                                        <p:cTn id="16" dur="1" fill="hold">
                                          <p:stCondLst>
                                            <p:cond delay="0"/>
                                          </p:stCondLst>
                                        </p:cTn>
                                        <p:tgtEl>
                                          <p:spTgt spid="157"/>
                                        </p:tgtEl>
                                        <p:attrNameLst>
                                          <p:attrName>style.visibility</p:attrName>
                                        </p:attrNameLst>
                                      </p:cBhvr>
                                      <p:to>
                                        <p:strVal val="visible"/>
                                      </p:to>
                                    </p:set>
                                    <p:anim calcmode="lin" valueType="num">
                                      <p:cBhvr>
                                        <p:cTn id="17" dur="1000" fill="hold"/>
                                        <p:tgtEl>
                                          <p:spTgt spid="157"/>
                                        </p:tgtEl>
                                        <p:attrNameLst>
                                          <p:attrName>ppt_w</p:attrName>
                                        </p:attrNameLst>
                                      </p:cBhvr>
                                      <p:tavLst>
                                        <p:tav tm="0">
                                          <p:val>
                                            <p:fltVal val="0"/>
                                          </p:val>
                                        </p:tav>
                                        <p:tav tm="100000">
                                          <p:val>
                                            <p:strVal val="#ppt_w"/>
                                          </p:val>
                                        </p:tav>
                                      </p:tavLst>
                                    </p:anim>
                                    <p:anim calcmode="lin" valueType="num">
                                      <p:cBhvr>
                                        <p:cTn id="18" dur="1000" fill="hold"/>
                                        <p:tgtEl>
                                          <p:spTgt spid="157"/>
                                        </p:tgtEl>
                                        <p:attrNameLst>
                                          <p:attrName>ppt_h</p:attrName>
                                        </p:attrNameLst>
                                      </p:cBhvr>
                                      <p:tavLst>
                                        <p:tav tm="0">
                                          <p:val>
                                            <p:fltVal val="0"/>
                                          </p:val>
                                        </p:tav>
                                        <p:tav tm="100000">
                                          <p:val>
                                            <p:strVal val="#ppt_h"/>
                                          </p:val>
                                        </p:tav>
                                      </p:tavLst>
                                    </p:anim>
                                    <p:animEffect transition="in" filter="fade">
                                      <p:cBhvr>
                                        <p:cTn id="19" dur="1000"/>
                                        <p:tgtEl>
                                          <p:spTgt spid="15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60"/>
                                        </p:tgtEl>
                                        <p:attrNameLst>
                                          <p:attrName>style.visibility</p:attrName>
                                        </p:attrNameLst>
                                      </p:cBhvr>
                                      <p:to>
                                        <p:strVal val="visible"/>
                                      </p:to>
                                    </p:set>
                                    <p:anim calcmode="lin" valueType="num">
                                      <p:cBhvr>
                                        <p:cTn id="22" dur="1000" fill="hold"/>
                                        <p:tgtEl>
                                          <p:spTgt spid="160"/>
                                        </p:tgtEl>
                                        <p:attrNameLst>
                                          <p:attrName>ppt_w</p:attrName>
                                        </p:attrNameLst>
                                      </p:cBhvr>
                                      <p:tavLst>
                                        <p:tav tm="0">
                                          <p:val>
                                            <p:fltVal val="0"/>
                                          </p:val>
                                        </p:tav>
                                        <p:tav tm="100000">
                                          <p:val>
                                            <p:strVal val="#ppt_w"/>
                                          </p:val>
                                        </p:tav>
                                      </p:tavLst>
                                    </p:anim>
                                    <p:anim calcmode="lin" valueType="num">
                                      <p:cBhvr>
                                        <p:cTn id="23" dur="1000" fill="hold"/>
                                        <p:tgtEl>
                                          <p:spTgt spid="160"/>
                                        </p:tgtEl>
                                        <p:attrNameLst>
                                          <p:attrName>ppt_h</p:attrName>
                                        </p:attrNameLst>
                                      </p:cBhvr>
                                      <p:tavLst>
                                        <p:tav tm="0">
                                          <p:val>
                                            <p:fltVal val="0"/>
                                          </p:val>
                                        </p:tav>
                                        <p:tav tm="100000">
                                          <p:val>
                                            <p:strVal val="#ppt_h"/>
                                          </p:val>
                                        </p:tav>
                                      </p:tavLst>
                                    </p:anim>
                                    <p:animEffect transition="in" filter="fade">
                                      <p:cBhvr>
                                        <p:cTn id="24" dur="1000"/>
                                        <p:tgtEl>
                                          <p:spTgt spid="160"/>
                                        </p:tgtEl>
                                      </p:cBhvr>
                                    </p:animEffect>
                                  </p:childTnLst>
                                </p:cTn>
                              </p:par>
                              <p:par>
                                <p:cTn id="25" presetID="53" presetClass="entr" presetSubtype="16" fill="hold" grpId="0" nodeType="withEffect">
                                  <p:stCondLst>
                                    <p:cond delay="325"/>
                                  </p:stCondLst>
                                  <p:childTnLst>
                                    <p:set>
                                      <p:cBhvr>
                                        <p:cTn id="26" dur="1" fill="hold">
                                          <p:stCondLst>
                                            <p:cond delay="0"/>
                                          </p:stCondLst>
                                        </p:cTn>
                                        <p:tgtEl>
                                          <p:spTgt spid="190"/>
                                        </p:tgtEl>
                                        <p:attrNameLst>
                                          <p:attrName>style.visibility</p:attrName>
                                        </p:attrNameLst>
                                      </p:cBhvr>
                                      <p:to>
                                        <p:strVal val="visible"/>
                                      </p:to>
                                    </p:set>
                                    <p:anim calcmode="lin" valueType="num">
                                      <p:cBhvr>
                                        <p:cTn id="27" dur="1000" fill="hold"/>
                                        <p:tgtEl>
                                          <p:spTgt spid="190"/>
                                        </p:tgtEl>
                                        <p:attrNameLst>
                                          <p:attrName>ppt_w</p:attrName>
                                        </p:attrNameLst>
                                      </p:cBhvr>
                                      <p:tavLst>
                                        <p:tav tm="0">
                                          <p:val>
                                            <p:fltVal val="0"/>
                                          </p:val>
                                        </p:tav>
                                        <p:tav tm="100000">
                                          <p:val>
                                            <p:strVal val="#ppt_w"/>
                                          </p:val>
                                        </p:tav>
                                      </p:tavLst>
                                    </p:anim>
                                    <p:anim calcmode="lin" valueType="num">
                                      <p:cBhvr>
                                        <p:cTn id="28" dur="1000" fill="hold"/>
                                        <p:tgtEl>
                                          <p:spTgt spid="190"/>
                                        </p:tgtEl>
                                        <p:attrNameLst>
                                          <p:attrName>ppt_h</p:attrName>
                                        </p:attrNameLst>
                                      </p:cBhvr>
                                      <p:tavLst>
                                        <p:tav tm="0">
                                          <p:val>
                                            <p:fltVal val="0"/>
                                          </p:val>
                                        </p:tav>
                                        <p:tav tm="100000">
                                          <p:val>
                                            <p:strVal val="#ppt_h"/>
                                          </p:val>
                                        </p:tav>
                                      </p:tavLst>
                                    </p:anim>
                                    <p:animEffect transition="in" filter="fade">
                                      <p:cBhvr>
                                        <p:cTn id="29" dur="1000"/>
                                        <p:tgtEl>
                                          <p:spTgt spid="190"/>
                                        </p:tgtEl>
                                      </p:cBhvr>
                                    </p:animEffect>
                                  </p:childTnLst>
                                </p:cTn>
                              </p:par>
                              <p:par>
                                <p:cTn id="30" presetID="53" presetClass="entr" presetSubtype="16" fill="hold" grpId="0" nodeType="withEffect">
                                  <p:stCondLst>
                                    <p:cond delay="125"/>
                                  </p:stCondLst>
                                  <p:childTnLst>
                                    <p:set>
                                      <p:cBhvr>
                                        <p:cTn id="31" dur="1" fill="hold">
                                          <p:stCondLst>
                                            <p:cond delay="0"/>
                                          </p:stCondLst>
                                        </p:cTn>
                                        <p:tgtEl>
                                          <p:spTgt spid="191"/>
                                        </p:tgtEl>
                                        <p:attrNameLst>
                                          <p:attrName>style.visibility</p:attrName>
                                        </p:attrNameLst>
                                      </p:cBhvr>
                                      <p:to>
                                        <p:strVal val="visible"/>
                                      </p:to>
                                    </p:set>
                                    <p:anim calcmode="lin" valueType="num">
                                      <p:cBhvr>
                                        <p:cTn id="32" dur="1000" fill="hold"/>
                                        <p:tgtEl>
                                          <p:spTgt spid="191"/>
                                        </p:tgtEl>
                                        <p:attrNameLst>
                                          <p:attrName>ppt_w</p:attrName>
                                        </p:attrNameLst>
                                      </p:cBhvr>
                                      <p:tavLst>
                                        <p:tav tm="0">
                                          <p:val>
                                            <p:fltVal val="0"/>
                                          </p:val>
                                        </p:tav>
                                        <p:tav tm="100000">
                                          <p:val>
                                            <p:strVal val="#ppt_w"/>
                                          </p:val>
                                        </p:tav>
                                      </p:tavLst>
                                    </p:anim>
                                    <p:anim calcmode="lin" valueType="num">
                                      <p:cBhvr>
                                        <p:cTn id="33" dur="1000" fill="hold"/>
                                        <p:tgtEl>
                                          <p:spTgt spid="191"/>
                                        </p:tgtEl>
                                        <p:attrNameLst>
                                          <p:attrName>ppt_h</p:attrName>
                                        </p:attrNameLst>
                                      </p:cBhvr>
                                      <p:tavLst>
                                        <p:tav tm="0">
                                          <p:val>
                                            <p:fltVal val="0"/>
                                          </p:val>
                                        </p:tav>
                                        <p:tav tm="100000">
                                          <p:val>
                                            <p:strVal val="#ppt_h"/>
                                          </p:val>
                                        </p:tav>
                                      </p:tavLst>
                                    </p:anim>
                                    <p:animEffect transition="in" filter="fade">
                                      <p:cBhvr>
                                        <p:cTn id="34" dur="1000"/>
                                        <p:tgtEl>
                                          <p:spTgt spid="191"/>
                                        </p:tgtEl>
                                      </p:cBhvr>
                                    </p:animEffect>
                                  </p:childTnLst>
                                </p:cTn>
                              </p:par>
                            </p:childTnLst>
                          </p:cTn>
                        </p:par>
                        <p:par>
                          <p:cTn id="35" fill="hold">
                            <p:stCondLst>
                              <p:cond delay="1325"/>
                            </p:stCondLst>
                            <p:childTnLst>
                              <p:par>
                                <p:cTn id="36" presetID="56" presetClass="entr" presetSubtype="0" fill="hold" grpId="0" nodeType="afterEffect">
                                  <p:stCondLst>
                                    <p:cond delay="0"/>
                                  </p:stCondLst>
                                  <p:iterate type="lt">
                                    <p:tmPct val="10000"/>
                                  </p:iterate>
                                  <p:childTnLst>
                                    <p:set>
                                      <p:cBhvr>
                                        <p:cTn id="37" dur="1" fill="hold">
                                          <p:stCondLst>
                                            <p:cond delay="0"/>
                                          </p:stCondLst>
                                        </p:cTn>
                                        <p:tgtEl>
                                          <p:spTgt spid="197"/>
                                        </p:tgtEl>
                                        <p:attrNameLst>
                                          <p:attrName>style.visibility</p:attrName>
                                        </p:attrNameLst>
                                      </p:cBhvr>
                                      <p:to>
                                        <p:strVal val="visible"/>
                                      </p:to>
                                    </p:set>
                                    <p:anim by="(-#ppt_w*2)" calcmode="lin" valueType="num">
                                      <p:cBhvr rctx="PPT">
                                        <p:cTn id="38" dur="250" autoRev="1" fill="hold">
                                          <p:stCondLst>
                                            <p:cond delay="0"/>
                                          </p:stCondLst>
                                        </p:cTn>
                                        <p:tgtEl>
                                          <p:spTgt spid="197"/>
                                        </p:tgtEl>
                                        <p:attrNameLst>
                                          <p:attrName>ppt_w</p:attrName>
                                        </p:attrNameLst>
                                      </p:cBhvr>
                                    </p:anim>
                                    <p:anim by="(#ppt_w*0.50)" calcmode="lin" valueType="num">
                                      <p:cBhvr>
                                        <p:cTn id="39" dur="250" decel="50000" autoRev="1" fill="hold">
                                          <p:stCondLst>
                                            <p:cond delay="0"/>
                                          </p:stCondLst>
                                        </p:cTn>
                                        <p:tgtEl>
                                          <p:spTgt spid="197"/>
                                        </p:tgtEl>
                                        <p:attrNameLst>
                                          <p:attrName>ppt_x</p:attrName>
                                        </p:attrNameLst>
                                      </p:cBhvr>
                                    </p:anim>
                                    <p:anim from="(-#ppt_h/2)" to="(#ppt_y)" calcmode="lin" valueType="num">
                                      <p:cBhvr>
                                        <p:cTn id="40" dur="500" fill="hold">
                                          <p:stCondLst>
                                            <p:cond delay="0"/>
                                          </p:stCondLst>
                                        </p:cTn>
                                        <p:tgtEl>
                                          <p:spTgt spid="197"/>
                                        </p:tgtEl>
                                        <p:attrNameLst>
                                          <p:attrName>ppt_y</p:attrName>
                                        </p:attrNameLst>
                                      </p:cBhvr>
                                    </p:anim>
                                    <p:animRot by="21600000">
                                      <p:cBhvr>
                                        <p:cTn id="41" dur="500" fill="hold">
                                          <p:stCondLst>
                                            <p:cond delay="0"/>
                                          </p:stCondLst>
                                        </p:cTn>
                                        <p:tgtEl>
                                          <p:spTgt spid="197"/>
                                        </p:tgtEl>
                                        <p:attrNameLst>
                                          <p:attrName>r</p:attrName>
                                        </p:attrNameLst>
                                      </p:cBhvr>
                                    </p:animRot>
                                  </p:childTnLst>
                                </p:cTn>
                              </p:par>
                            </p:childTnLst>
                          </p:cTn>
                        </p:par>
                        <p:par>
                          <p:cTn id="42" fill="hold">
                            <p:stCondLst>
                              <p:cond delay="2225"/>
                            </p:stCondLst>
                            <p:childTnLst>
                              <p:par>
                                <p:cTn id="43" presetID="53" presetClass="entr" presetSubtype="16" fill="hold" nodeType="afterEffect">
                                  <p:stCondLst>
                                    <p:cond delay="0"/>
                                  </p:stCondLst>
                                  <p:childTnLst>
                                    <p:set>
                                      <p:cBhvr>
                                        <p:cTn id="44" dur="1" fill="hold">
                                          <p:stCondLst>
                                            <p:cond delay="0"/>
                                          </p:stCondLst>
                                        </p:cTn>
                                        <p:tgtEl>
                                          <p:spTgt spid="192"/>
                                        </p:tgtEl>
                                        <p:attrNameLst>
                                          <p:attrName>style.visibility</p:attrName>
                                        </p:attrNameLst>
                                      </p:cBhvr>
                                      <p:to>
                                        <p:strVal val="visible"/>
                                      </p:to>
                                    </p:set>
                                    <p:anim calcmode="lin" valueType="num">
                                      <p:cBhvr>
                                        <p:cTn id="45" dur="500" fill="hold"/>
                                        <p:tgtEl>
                                          <p:spTgt spid="192"/>
                                        </p:tgtEl>
                                        <p:attrNameLst>
                                          <p:attrName>ppt_w</p:attrName>
                                        </p:attrNameLst>
                                      </p:cBhvr>
                                      <p:tavLst>
                                        <p:tav tm="0">
                                          <p:val>
                                            <p:fltVal val="0"/>
                                          </p:val>
                                        </p:tav>
                                        <p:tav tm="100000">
                                          <p:val>
                                            <p:strVal val="#ppt_w"/>
                                          </p:val>
                                        </p:tav>
                                      </p:tavLst>
                                    </p:anim>
                                    <p:anim calcmode="lin" valueType="num">
                                      <p:cBhvr>
                                        <p:cTn id="46" dur="500" fill="hold"/>
                                        <p:tgtEl>
                                          <p:spTgt spid="192"/>
                                        </p:tgtEl>
                                        <p:attrNameLst>
                                          <p:attrName>ppt_h</p:attrName>
                                        </p:attrNameLst>
                                      </p:cBhvr>
                                      <p:tavLst>
                                        <p:tav tm="0">
                                          <p:val>
                                            <p:fltVal val="0"/>
                                          </p:val>
                                        </p:tav>
                                        <p:tav tm="100000">
                                          <p:val>
                                            <p:strVal val="#ppt_h"/>
                                          </p:val>
                                        </p:tav>
                                      </p:tavLst>
                                    </p:anim>
                                    <p:animEffect transition="in" filter="fade">
                                      <p:cBhvr>
                                        <p:cTn id="47" dur="500"/>
                                        <p:tgtEl>
                                          <p:spTgt spid="192"/>
                                        </p:tgtEl>
                                      </p:cBhvr>
                                    </p:animEffect>
                                  </p:childTnLst>
                                </p:cTn>
                              </p:par>
                            </p:childTnLst>
                          </p:cTn>
                        </p:par>
                        <p:par>
                          <p:cTn id="48" fill="hold">
                            <p:stCondLst>
                              <p:cond delay="2725"/>
                            </p:stCondLst>
                            <p:childTnLst>
                              <p:par>
                                <p:cTn id="49" presetID="56" presetClass="entr" presetSubtype="0" fill="hold" grpId="0" nodeType="afterEffect">
                                  <p:stCondLst>
                                    <p:cond delay="0"/>
                                  </p:stCondLst>
                                  <p:iterate type="lt">
                                    <p:tmPct val="10000"/>
                                  </p:iterate>
                                  <p:childTnLst>
                                    <p:set>
                                      <p:cBhvr>
                                        <p:cTn id="50" dur="1" fill="hold">
                                          <p:stCondLst>
                                            <p:cond delay="0"/>
                                          </p:stCondLst>
                                        </p:cTn>
                                        <p:tgtEl>
                                          <p:spTgt spid="104"/>
                                        </p:tgtEl>
                                        <p:attrNameLst>
                                          <p:attrName>style.visibility</p:attrName>
                                        </p:attrNameLst>
                                      </p:cBhvr>
                                      <p:to>
                                        <p:strVal val="visible"/>
                                      </p:to>
                                    </p:set>
                                    <p:anim by="(-#ppt_w*2)" calcmode="lin" valueType="num">
                                      <p:cBhvr rctx="PPT">
                                        <p:cTn id="51" dur="375" autoRev="1" fill="hold">
                                          <p:stCondLst>
                                            <p:cond delay="0"/>
                                          </p:stCondLst>
                                        </p:cTn>
                                        <p:tgtEl>
                                          <p:spTgt spid="104"/>
                                        </p:tgtEl>
                                        <p:attrNameLst>
                                          <p:attrName>ppt_w</p:attrName>
                                        </p:attrNameLst>
                                      </p:cBhvr>
                                    </p:anim>
                                    <p:anim by="(#ppt_w*0.50)" calcmode="lin" valueType="num">
                                      <p:cBhvr>
                                        <p:cTn id="52" dur="375" decel="50000" autoRev="1" fill="hold">
                                          <p:stCondLst>
                                            <p:cond delay="0"/>
                                          </p:stCondLst>
                                        </p:cTn>
                                        <p:tgtEl>
                                          <p:spTgt spid="104"/>
                                        </p:tgtEl>
                                        <p:attrNameLst>
                                          <p:attrName>ppt_x</p:attrName>
                                        </p:attrNameLst>
                                      </p:cBhvr>
                                    </p:anim>
                                    <p:anim from="(-#ppt_h/2)" to="(#ppt_y)" calcmode="lin" valueType="num">
                                      <p:cBhvr>
                                        <p:cTn id="53" dur="750" fill="hold">
                                          <p:stCondLst>
                                            <p:cond delay="0"/>
                                          </p:stCondLst>
                                        </p:cTn>
                                        <p:tgtEl>
                                          <p:spTgt spid="104"/>
                                        </p:tgtEl>
                                        <p:attrNameLst>
                                          <p:attrName>ppt_y</p:attrName>
                                        </p:attrNameLst>
                                      </p:cBhvr>
                                    </p:anim>
                                    <p:animRot by="21600000">
                                      <p:cBhvr>
                                        <p:cTn id="54" dur="750" fill="hold">
                                          <p:stCondLst>
                                            <p:cond delay="0"/>
                                          </p:stCondLst>
                                        </p:cTn>
                                        <p:tgtEl>
                                          <p:spTgt spid="104"/>
                                        </p:tgtEl>
                                        <p:attrNameLst>
                                          <p:attrName>r</p:attrName>
                                        </p:attrNameLst>
                                      </p:cBhvr>
                                    </p:animRot>
                                  </p:childTnLst>
                                </p:cTn>
                              </p:par>
                            </p:childTnLst>
                          </p:cTn>
                        </p:par>
                        <p:par>
                          <p:cTn id="55" fill="hold">
                            <p:stCondLst>
                              <p:cond delay="3775"/>
                            </p:stCondLst>
                            <p:childTnLst>
                              <p:par>
                                <p:cTn id="56" presetID="42" presetClass="entr" presetSubtype="0" fill="hold" grpId="0" nodeType="after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fade">
                                      <p:cBhvr>
                                        <p:cTn id="58" dur="1000"/>
                                        <p:tgtEl>
                                          <p:spTgt spid="103"/>
                                        </p:tgtEl>
                                      </p:cBhvr>
                                    </p:animEffect>
                                    <p:anim calcmode="lin" valueType="num">
                                      <p:cBhvr>
                                        <p:cTn id="59" dur="1000" fill="hold"/>
                                        <p:tgtEl>
                                          <p:spTgt spid="103"/>
                                        </p:tgtEl>
                                        <p:attrNameLst>
                                          <p:attrName>ppt_x</p:attrName>
                                        </p:attrNameLst>
                                      </p:cBhvr>
                                      <p:tavLst>
                                        <p:tav tm="0">
                                          <p:val>
                                            <p:strVal val="#ppt_x"/>
                                          </p:val>
                                        </p:tav>
                                        <p:tav tm="100000">
                                          <p:val>
                                            <p:strVal val="#ppt_x"/>
                                          </p:val>
                                        </p:tav>
                                      </p:tavLst>
                                    </p:anim>
                                    <p:anim calcmode="lin" valueType="num">
                                      <p:cBhvr>
                                        <p:cTn id="60" dur="1000" fill="hold"/>
                                        <p:tgtEl>
                                          <p:spTgt spid="103"/>
                                        </p:tgtEl>
                                        <p:attrNameLst>
                                          <p:attrName>ppt_y</p:attrName>
                                        </p:attrNameLst>
                                      </p:cBhvr>
                                      <p:tavLst>
                                        <p:tav tm="0">
                                          <p:val>
                                            <p:strVal val="#ppt_y+.1"/>
                                          </p:val>
                                        </p:tav>
                                        <p:tav tm="100000">
                                          <p:val>
                                            <p:strVal val="#ppt_y"/>
                                          </p:val>
                                        </p:tav>
                                      </p:tavLst>
                                    </p:anim>
                                  </p:childTnLst>
                                </p:cTn>
                              </p:par>
                            </p:childTnLst>
                          </p:cTn>
                        </p:par>
                        <p:par>
                          <p:cTn id="61" fill="hold">
                            <p:stCondLst>
                              <p:cond delay="4775"/>
                            </p:stCondLst>
                            <p:childTnLst>
                              <p:par>
                                <p:cTn id="62" presetID="42" presetClass="entr" presetSubtype="0" fill="hold" grpId="0" nodeType="after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anim calcmode="lin" valueType="num">
                                      <p:cBhvr>
                                        <p:cTn id="65" dur="500" fill="hold"/>
                                        <p:tgtEl>
                                          <p:spTgt spid="58"/>
                                        </p:tgtEl>
                                        <p:attrNameLst>
                                          <p:attrName>ppt_x</p:attrName>
                                        </p:attrNameLst>
                                      </p:cBhvr>
                                      <p:tavLst>
                                        <p:tav tm="0">
                                          <p:val>
                                            <p:strVal val="#ppt_x"/>
                                          </p:val>
                                        </p:tav>
                                        <p:tav tm="100000">
                                          <p:val>
                                            <p:strVal val="#ppt_x"/>
                                          </p:val>
                                        </p:tav>
                                      </p:tavLst>
                                    </p:anim>
                                    <p:anim calcmode="lin" valueType="num">
                                      <p:cBhvr>
                                        <p:cTn id="66" dur="500" fill="hold"/>
                                        <p:tgtEl>
                                          <p:spTgt spid="58"/>
                                        </p:tgtEl>
                                        <p:attrNameLst>
                                          <p:attrName>ppt_y</p:attrName>
                                        </p:attrNameLst>
                                      </p:cBhvr>
                                      <p:tavLst>
                                        <p:tav tm="0">
                                          <p:val>
                                            <p:strVal val="#ppt_y+.1"/>
                                          </p:val>
                                        </p:tav>
                                        <p:tav tm="100000">
                                          <p:val>
                                            <p:strVal val="#ppt_y"/>
                                          </p:val>
                                        </p:tav>
                                      </p:tavLst>
                                    </p:anim>
                                  </p:childTnLst>
                                </p:cTn>
                              </p:par>
                            </p:childTnLst>
                          </p:cTn>
                        </p:par>
                        <p:par>
                          <p:cTn id="67" fill="hold">
                            <p:stCondLst>
                              <p:cond delay="5275"/>
                            </p:stCondLst>
                            <p:childTnLst>
                              <p:par>
                                <p:cTn id="68" presetID="42" presetClass="entr" presetSubtype="0" fill="hold" grpId="0" nodeType="after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anim calcmode="lin" valueType="num">
                                      <p:cBhvr>
                                        <p:cTn id="71" dur="500" fill="hold"/>
                                        <p:tgtEl>
                                          <p:spTgt spid="31"/>
                                        </p:tgtEl>
                                        <p:attrNameLst>
                                          <p:attrName>ppt_x</p:attrName>
                                        </p:attrNameLst>
                                      </p:cBhvr>
                                      <p:tavLst>
                                        <p:tav tm="0">
                                          <p:val>
                                            <p:strVal val="#ppt_x"/>
                                          </p:val>
                                        </p:tav>
                                        <p:tav tm="100000">
                                          <p:val>
                                            <p:strVal val="#ppt_x"/>
                                          </p:val>
                                        </p:tav>
                                      </p:tavLst>
                                    </p:anim>
                                    <p:anim calcmode="lin" valueType="num">
                                      <p:cBhvr>
                                        <p:cTn id="72"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P spid="58" grpId="0"/>
      <p:bldP spid="157" grpId="0" animBg="1"/>
      <p:bldP spid="160" grpId="0" animBg="1"/>
      <p:bldP spid="190" grpId="0" animBg="1"/>
      <p:bldP spid="191" grpId="0" animBg="1"/>
      <p:bldP spid="197" grpId="0"/>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21301" y="341873"/>
            <a:ext cx="1518364"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sym typeface="宋体" pitchFamily="2" charset="-122"/>
              </a:rPr>
              <a:t>正面证据</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4"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2</a:t>
              </a:r>
              <a:endParaRPr lang="zh-CN" altLang="en-US" sz="3600" b="1" spc="-300" dirty="0">
                <a:solidFill>
                  <a:schemeClr val="bg1"/>
                </a:solidFill>
                <a:latin typeface="微软雅黑" pitchFamily="34" charset="-122"/>
                <a:ea typeface="微软雅黑" pitchFamily="34" charset="-122"/>
              </a:endParaRPr>
            </a:p>
          </p:txBody>
        </p:sp>
      </p:grpSp>
      <p:sp>
        <p:nvSpPr>
          <p:cNvPr id="13" name="TextBox 12"/>
          <p:cNvSpPr txBox="1"/>
          <p:nvPr/>
        </p:nvSpPr>
        <p:spPr>
          <a:xfrm>
            <a:off x="1087877" y="1110153"/>
            <a:ext cx="10799324" cy="3485559"/>
          </a:xfrm>
          <a:prstGeom prst="rect">
            <a:avLst/>
          </a:prstGeom>
          <a:noFill/>
        </p:spPr>
        <p:txBody>
          <a:bodyPr wrap="square" lIns="68571" tIns="34285" rIns="68571" bIns="34285">
            <a:spAutoFit/>
          </a:bodyPr>
          <a:lstStyle/>
          <a:p>
            <a:pPr lvl="0">
              <a:lnSpc>
                <a:spcPct val="150000"/>
              </a:lnSpc>
              <a:defRPr/>
            </a:pPr>
            <a:r>
              <a:rPr lang="zh-CN" altLang="en-US" sz="2800" b="1" dirty="0" smtClean="0">
                <a:solidFill>
                  <a:srgbClr val="00B0F0"/>
                </a:solidFill>
                <a:latin typeface="微软雅黑" pitchFamily="34" charset="-122"/>
                <a:ea typeface="微软雅黑" pitchFamily="34" charset="-122"/>
                <a:sym typeface="宋体" pitchFamily="2" charset="-122"/>
              </a:rPr>
              <a:t>神经科学</a:t>
            </a:r>
            <a:endParaRPr lang="en-US" altLang="zh-CN" sz="2800" b="1" dirty="0" smtClean="0">
              <a:solidFill>
                <a:srgbClr val="00B0F0"/>
              </a:solidFill>
              <a:latin typeface="微软雅黑" pitchFamily="34" charset="-122"/>
              <a:ea typeface="微软雅黑" pitchFamily="34" charset="-122"/>
              <a:sym typeface="宋体" pitchFamily="2" charset="-122"/>
            </a:endParaRPr>
          </a:p>
          <a:p>
            <a:pPr lvl="0">
              <a:lnSpc>
                <a:spcPct val="150000"/>
              </a:lnSpc>
              <a:defRPr/>
            </a:pPr>
            <a:r>
              <a:rPr lang="en-US" altLang="zh-CN" sz="2000" b="1" kern="0" dirty="0" smtClean="0">
                <a:solidFill>
                  <a:schemeClr val="bg1">
                    <a:lumMod val="50000"/>
                  </a:schemeClr>
                </a:solidFill>
                <a:latin typeface="微软雅黑"/>
                <a:ea typeface="微软雅黑"/>
              </a:rPr>
              <a:t>Betsy Ng.(2018). The Neuroscience of Growth Mindset and Intrinsic Motivation</a:t>
            </a:r>
          </a:p>
          <a:p>
            <a:pPr lvl="0">
              <a:lnSpc>
                <a:spcPct val="150000"/>
              </a:lnSpc>
              <a:buFont typeface="Wingdings" pitchFamily="2" charset="2"/>
              <a:buChar char="l"/>
              <a:defRPr/>
            </a:pPr>
            <a:r>
              <a:rPr lang="zh-CN" altLang="en-US" sz="2000" b="1" kern="0" dirty="0" smtClean="0">
                <a:solidFill>
                  <a:schemeClr val="bg1">
                    <a:lumMod val="50000"/>
                  </a:schemeClr>
                </a:solidFill>
                <a:latin typeface="微软雅黑"/>
                <a:ea typeface="微软雅黑"/>
              </a:rPr>
              <a:t> 旨在阐明成长心态与内在动机之间的关系，通过神经反应来支持成长心态以促进内在动机。 最近，教育神经科学的实证研究提供了对成长心态和内在动机之间相互作用的深刻见解。</a:t>
            </a:r>
            <a:endParaRPr lang="en-US" altLang="zh-CN" sz="2000" b="1" kern="0" dirty="0" smtClean="0">
              <a:solidFill>
                <a:schemeClr val="bg1">
                  <a:lumMod val="50000"/>
                </a:schemeClr>
              </a:solidFill>
              <a:latin typeface="微软雅黑"/>
              <a:ea typeface="微软雅黑"/>
            </a:endParaRPr>
          </a:p>
          <a:p>
            <a:pPr lvl="0">
              <a:lnSpc>
                <a:spcPct val="150000"/>
              </a:lnSpc>
              <a:buFont typeface="Wingdings" pitchFamily="2" charset="2"/>
              <a:buChar char="l"/>
              <a:defRPr/>
            </a:pPr>
            <a:r>
              <a:rPr lang="zh-CN" altLang="en-US" sz="2000" b="1" kern="0" dirty="0" smtClean="0">
                <a:solidFill>
                  <a:schemeClr val="bg1">
                    <a:lumMod val="50000"/>
                  </a:schemeClr>
                </a:solidFill>
                <a:latin typeface="微软雅黑"/>
                <a:ea typeface="微软雅黑"/>
              </a:rPr>
              <a:t> 最近的一项研究发现增长心态与背侧纹状体和背侧纹状体连接有关。背侧</a:t>
            </a:r>
            <a:r>
              <a:rPr lang="en-US" altLang="zh-CN" sz="2000" b="1" kern="0" dirty="0" smtClean="0">
                <a:solidFill>
                  <a:schemeClr val="bg1">
                    <a:lumMod val="50000"/>
                  </a:schemeClr>
                </a:solidFill>
                <a:latin typeface="微软雅黑"/>
                <a:ea typeface="微软雅黑"/>
              </a:rPr>
              <a:t>ACC</a:t>
            </a:r>
            <a:r>
              <a:rPr lang="zh-CN" altLang="en-US" sz="2000" b="1" kern="0" dirty="0" smtClean="0">
                <a:solidFill>
                  <a:schemeClr val="bg1">
                    <a:lumMod val="50000"/>
                  </a:schemeClr>
                </a:solidFill>
                <a:latin typeface="微软雅黑"/>
                <a:ea typeface="微软雅黑"/>
              </a:rPr>
              <a:t>和</a:t>
            </a:r>
            <a:r>
              <a:rPr lang="en-US" altLang="zh-CN" sz="2000" b="1" kern="0" dirty="0" smtClean="0">
                <a:solidFill>
                  <a:schemeClr val="bg1">
                    <a:lumMod val="50000"/>
                  </a:schemeClr>
                </a:solidFill>
                <a:latin typeface="微软雅黑"/>
                <a:ea typeface="微软雅黑"/>
              </a:rPr>
              <a:t>ACC</a:t>
            </a:r>
            <a:r>
              <a:rPr lang="zh-CN" altLang="en-US" sz="2000" b="1" kern="0" dirty="0" smtClean="0">
                <a:solidFill>
                  <a:schemeClr val="bg1">
                    <a:lumMod val="50000"/>
                  </a:schemeClr>
                </a:solidFill>
                <a:latin typeface="微软雅黑"/>
                <a:ea typeface="微软雅黑"/>
              </a:rPr>
              <a:t>背外侧前额叶皮层（</a:t>
            </a:r>
            <a:r>
              <a:rPr lang="en-US" altLang="zh-CN" sz="2000" b="1" kern="0" dirty="0" smtClean="0">
                <a:solidFill>
                  <a:schemeClr val="bg1">
                    <a:lumMod val="50000"/>
                  </a:schemeClr>
                </a:solidFill>
                <a:latin typeface="微软雅黑"/>
                <a:ea typeface="微软雅黑"/>
              </a:rPr>
              <a:t>DLPFC</a:t>
            </a:r>
            <a:r>
              <a:rPr lang="zh-CN" altLang="en-US" sz="2000" b="1" kern="0" dirty="0" smtClean="0">
                <a:solidFill>
                  <a:schemeClr val="bg1">
                    <a:lumMod val="50000"/>
                  </a:schemeClr>
                </a:solidFill>
                <a:latin typeface="微软雅黑"/>
                <a:ea typeface="微软雅黑"/>
              </a:rPr>
              <a:t>）是错误监测和行为适应的关键。生长思维与背侧纹状体和腹侧纹状体的连接性密切相关，以及</a:t>
            </a:r>
            <a:r>
              <a:rPr lang="en-US" altLang="zh-CN" sz="2000" b="1" kern="0" dirty="0" smtClean="0">
                <a:solidFill>
                  <a:schemeClr val="bg1">
                    <a:lumMod val="50000"/>
                  </a:schemeClr>
                </a:solidFill>
                <a:latin typeface="微软雅黑"/>
                <a:ea typeface="微软雅黑"/>
              </a:rPr>
              <a:t>DLPFC.</a:t>
            </a:r>
            <a:r>
              <a:rPr lang="zh-CN" altLang="en-US" sz="2000" b="1" kern="0" dirty="0" smtClean="0">
                <a:solidFill>
                  <a:schemeClr val="bg1">
                    <a:lumMod val="50000"/>
                  </a:schemeClr>
                </a:solidFill>
                <a:latin typeface="微软雅黑"/>
                <a:ea typeface="微软雅黑"/>
              </a:rPr>
              <a:t>有成长心态的学习者在错误监控和接受纠正反馈方面是有效的。</a:t>
            </a:r>
            <a:endParaRPr kumimoji="0" lang="en-US" altLang="zh-CN" sz="2000" b="1" i="0" u="none" strike="noStrike" kern="0" cap="none" spc="0" normalizeH="0" baseline="0" noProof="0" dirty="0">
              <a:ln>
                <a:noFill/>
              </a:ln>
              <a:solidFill>
                <a:schemeClr val="bg1">
                  <a:lumMod val="50000"/>
                </a:schemeClr>
              </a:solidFill>
              <a:effectLst/>
              <a:uLnTx/>
              <a:uFillTx/>
              <a:latin typeface="微软雅黑"/>
              <a:ea typeface="微软雅黑"/>
            </a:endParaRPr>
          </a:p>
        </p:txBody>
      </p:sp>
    </p:spTree>
    <p:extLst>
      <p:ext uri="{BB962C8B-B14F-4D97-AF65-F5344CB8AC3E}">
        <p14:creationId xmlns="" xmlns:p14="http://schemas.microsoft.com/office/powerpoint/2010/main" val="2481407489"/>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21301" y="341873"/>
            <a:ext cx="1518364"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sym typeface="宋体" pitchFamily="2" charset="-122"/>
              </a:rPr>
              <a:t>正面证据</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4"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2</a:t>
              </a:r>
              <a:endParaRPr lang="zh-CN" altLang="en-US" sz="3600" b="1" spc="-300" dirty="0">
                <a:solidFill>
                  <a:schemeClr val="bg1"/>
                </a:solidFill>
                <a:latin typeface="微软雅黑" pitchFamily="34" charset="-122"/>
                <a:ea typeface="微软雅黑" pitchFamily="34" charset="-122"/>
              </a:endParaRPr>
            </a:p>
          </p:txBody>
        </p:sp>
      </p:grpSp>
      <p:sp>
        <p:nvSpPr>
          <p:cNvPr id="13" name="TextBox 12"/>
          <p:cNvSpPr txBox="1"/>
          <p:nvPr/>
        </p:nvSpPr>
        <p:spPr>
          <a:xfrm>
            <a:off x="1087877" y="1110153"/>
            <a:ext cx="10799324" cy="5332219"/>
          </a:xfrm>
          <a:prstGeom prst="rect">
            <a:avLst/>
          </a:prstGeom>
          <a:noFill/>
        </p:spPr>
        <p:txBody>
          <a:bodyPr wrap="square" lIns="68571" tIns="34285" rIns="68571" bIns="34285">
            <a:spAutoFit/>
          </a:bodyPr>
          <a:lstStyle/>
          <a:p>
            <a:pPr lvl="0">
              <a:lnSpc>
                <a:spcPct val="150000"/>
              </a:lnSpc>
              <a:defRPr/>
            </a:pPr>
            <a:r>
              <a:rPr lang="zh-CN" altLang="en-US" sz="2800" b="1" dirty="0" smtClean="0">
                <a:solidFill>
                  <a:srgbClr val="00B0F0"/>
                </a:solidFill>
                <a:latin typeface="微软雅黑" pitchFamily="34" charset="-122"/>
                <a:ea typeface="微软雅黑" pitchFamily="34" charset="-122"/>
                <a:sym typeface="宋体" pitchFamily="2" charset="-122"/>
              </a:rPr>
              <a:t>学业成就</a:t>
            </a:r>
            <a:endParaRPr lang="en-US" altLang="zh-CN" sz="2800" b="1" dirty="0" smtClean="0">
              <a:solidFill>
                <a:srgbClr val="00B0F0"/>
              </a:solidFill>
              <a:latin typeface="微软雅黑" pitchFamily="34" charset="-122"/>
              <a:ea typeface="微软雅黑" pitchFamily="34" charset="-122"/>
              <a:sym typeface="宋体" pitchFamily="2" charset="-122"/>
            </a:endParaRPr>
          </a:p>
          <a:p>
            <a:pPr>
              <a:lnSpc>
                <a:spcPct val="150000"/>
              </a:lnSpc>
              <a:defRPr/>
            </a:pPr>
            <a:r>
              <a:rPr lang="en-US" altLang="zh-CN" sz="2000" b="1" kern="0" dirty="0" smtClean="0">
                <a:solidFill>
                  <a:schemeClr val="bg1">
                    <a:lumMod val="50000"/>
                  </a:schemeClr>
                </a:solidFill>
                <a:latin typeface="微软雅黑"/>
                <a:ea typeface="微软雅黑"/>
              </a:rPr>
              <a:t>Gunderson, E. A et al.(2018). Parent praise to toddlers predicts fourth grade academic achievement via children’s incremental mindsets</a:t>
            </a:r>
          </a:p>
          <a:p>
            <a:pPr lvl="0">
              <a:lnSpc>
                <a:spcPct val="150000"/>
              </a:lnSpc>
              <a:buFont typeface="Wingdings" pitchFamily="2" charset="2"/>
              <a:buChar char="l"/>
              <a:defRPr/>
            </a:pPr>
            <a:r>
              <a:rPr lang="zh-CN" altLang="en-US" sz="2000" b="1" kern="0" dirty="0" smtClean="0">
                <a:solidFill>
                  <a:schemeClr val="bg1">
                    <a:lumMod val="50000"/>
                  </a:schemeClr>
                </a:solidFill>
                <a:latin typeface="微软雅黑"/>
                <a:ea typeface="微软雅黑"/>
              </a:rPr>
              <a:t> 在之前的一项研究中，父母与孩子的表扬是在家庭中观察到的，当时孩子只有</a:t>
            </a:r>
            <a:r>
              <a:rPr lang="en-US" altLang="zh-CN" sz="2000" b="1" kern="0" dirty="0" smtClean="0">
                <a:solidFill>
                  <a:schemeClr val="bg1">
                    <a:lumMod val="50000"/>
                  </a:schemeClr>
                </a:solidFill>
                <a:latin typeface="微软雅黑"/>
                <a:ea typeface="微软雅黑"/>
              </a:rPr>
              <a:t>1</a:t>
            </a:r>
            <a:r>
              <a:rPr lang="zh-CN" altLang="en-US" sz="2000" b="1" kern="0" dirty="0" smtClean="0">
                <a:solidFill>
                  <a:schemeClr val="bg1">
                    <a:lumMod val="50000"/>
                  </a:schemeClr>
                </a:solidFill>
                <a:latin typeface="微软雅黑"/>
                <a:ea typeface="微软雅黑"/>
              </a:rPr>
              <a:t>岁、</a:t>
            </a:r>
            <a:r>
              <a:rPr lang="en-US" altLang="zh-CN" sz="2000" b="1" kern="0" dirty="0" smtClean="0">
                <a:solidFill>
                  <a:schemeClr val="bg1">
                    <a:lumMod val="50000"/>
                  </a:schemeClr>
                </a:solidFill>
                <a:latin typeface="微软雅黑"/>
                <a:ea typeface="微软雅黑"/>
              </a:rPr>
              <a:t>2</a:t>
            </a:r>
            <a:r>
              <a:rPr lang="zh-CN" altLang="en-US" sz="2000" b="1" kern="0" dirty="0" smtClean="0">
                <a:solidFill>
                  <a:schemeClr val="bg1">
                    <a:lumMod val="50000"/>
                  </a:schemeClr>
                </a:solidFill>
                <a:latin typeface="微软雅黑"/>
                <a:ea typeface="微软雅黑"/>
              </a:rPr>
              <a:t>岁和</a:t>
            </a:r>
            <a:r>
              <a:rPr lang="en-US" altLang="zh-CN" sz="2000" b="1" kern="0" dirty="0" smtClean="0">
                <a:solidFill>
                  <a:schemeClr val="bg1">
                    <a:lumMod val="50000"/>
                  </a:schemeClr>
                </a:solidFill>
                <a:latin typeface="微软雅黑"/>
                <a:ea typeface="微软雅黑"/>
              </a:rPr>
              <a:t>3</a:t>
            </a:r>
            <a:r>
              <a:rPr lang="zh-CN" altLang="en-US" sz="2000" b="1" kern="0" dirty="0" smtClean="0">
                <a:solidFill>
                  <a:schemeClr val="bg1">
                    <a:lumMod val="50000"/>
                  </a:schemeClr>
                </a:solidFill>
                <a:latin typeface="微软雅黑"/>
                <a:ea typeface="微软雅黑"/>
              </a:rPr>
              <a:t>岁。 获得过程表扬比例相对较高的儿童</a:t>
            </a:r>
            <a:r>
              <a:rPr lang="en-US" altLang="zh-CN" sz="2000" b="1" kern="0" dirty="0" smtClean="0">
                <a:solidFill>
                  <a:schemeClr val="bg1">
                    <a:lumMod val="50000"/>
                  </a:schemeClr>
                </a:solidFill>
                <a:latin typeface="微软雅黑"/>
                <a:ea typeface="微软雅黑"/>
              </a:rPr>
              <a:t>(</a:t>
            </a:r>
            <a:r>
              <a:rPr lang="zh-CN" altLang="en-US" sz="2000" b="1" kern="0" dirty="0" smtClean="0">
                <a:solidFill>
                  <a:schemeClr val="bg1">
                    <a:lumMod val="50000"/>
                  </a:schemeClr>
                </a:solidFill>
                <a:latin typeface="微软雅黑"/>
                <a:ea typeface="微软雅黑"/>
              </a:rPr>
              <a:t>例如，对努力和策略的表扬</a:t>
            </a:r>
            <a:r>
              <a:rPr lang="en-US" altLang="zh-CN" sz="2000" b="1" kern="0" dirty="0" smtClean="0">
                <a:solidFill>
                  <a:schemeClr val="bg1">
                    <a:lumMod val="50000"/>
                  </a:schemeClr>
                </a:solidFill>
                <a:latin typeface="微软雅黑"/>
                <a:ea typeface="微软雅黑"/>
              </a:rPr>
              <a:t>)</a:t>
            </a:r>
            <a:r>
              <a:rPr lang="zh-CN" altLang="en-US" sz="2000" b="1" kern="0" dirty="0" smtClean="0">
                <a:solidFill>
                  <a:schemeClr val="bg1">
                    <a:lumMod val="50000"/>
                  </a:schemeClr>
                </a:solidFill>
                <a:latin typeface="微软雅黑"/>
                <a:ea typeface="微软雅黑"/>
              </a:rPr>
              <a:t>表现出更强的渐进式激励框架，包括在二、三年级时相信智力可以得到发展，对挑战有更强的渴望</a:t>
            </a:r>
            <a:r>
              <a:rPr lang="en-US" altLang="zh-CN" sz="2000" b="1" kern="0" dirty="0" smtClean="0">
                <a:solidFill>
                  <a:schemeClr val="bg1">
                    <a:lumMod val="50000"/>
                  </a:schemeClr>
                </a:solidFill>
                <a:latin typeface="微软雅黑"/>
                <a:ea typeface="微软雅黑"/>
              </a:rPr>
              <a:t>(</a:t>
            </a:r>
            <a:r>
              <a:rPr lang="zh-CN" altLang="en-US" sz="2000" b="1" kern="0" dirty="0" smtClean="0">
                <a:solidFill>
                  <a:schemeClr val="bg1">
                    <a:lumMod val="50000"/>
                  </a:schemeClr>
                </a:solidFill>
                <a:latin typeface="微软雅黑"/>
                <a:ea typeface="微软雅黑"/>
              </a:rPr>
              <a:t>冈德森等人，</a:t>
            </a:r>
            <a:r>
              <a:rPr lang="en-US" altLang="zh-CN" sz="2000" b="1" kern="0" dirty="0" smtClean="0">
                <a:solidFill>
                  <a:schemeClr val="bg1">
                    <a:lumMod val="50000"/>
                  </a:schemeClr>
                </a:solidFill>
                <a:latin typeface="微软雅黑"/>
                <a:ea typeface="微软雅黑"/>
              </a:rPr>
              <a:t>2013</a:t>
            </a:r>
            <a:r>
              <a:rPr lang="zh-CN" altLang="en-US" sz="2000" b="1" kern="0" dirty="0" smtClean="0">
                <a:solidFill>
                  <a:schemeClr val="bg1">
                    <a:lumMod val="50000"/>
                  </a:schemeClr>
                </a:solidFill>
                <a:latin typeface="微软雅黑"/>
                <a:ea typeface="微软雅黑"/>
              </a:rPr>
              <a:t>年</a:t>
            </a:r>
            <a:r>
              <a:rPr lang="en-US" altLang="zh-CN" sz="2000" b="1" kern="0" dirty="0" smtClean="0">
                <a:solidFill>
                  <a:schemeClr val="bg1">
                    <a:lumMod val="50000"/>
                  </a:schemeClr>
                </a:solidFill>
                <a:latin typeface="微软雅黑"/>
                <a:ea typeface="微软雅黑"/>
              </a:rPr>
              <a:t>)</a:t>
            </a:r>
            <a:r>
              <a:rPr lang="zh-CN" altLang="en-US" sz="2000" b="1" kern="0" dirty="0" smtClean="0">
                <a:solidFill>
                  <a:schemeClr val="bg1">
                    <a:lumMod val="50000"/>
                  </a:schemeClr>
                </a:solidFill>
                <a:latin typeface="微软雅黑"/>
                <a:ea typeface="微软雅黑"/>
              </a:rPr>
              <a:t>。 这项研究调查了这些孩子在四年级</a:t>
            </a:r>
            <a:r>
              <a:rPr lang="en-US" altLang="zh-CN" sz="2000" b="1" kern="0" dirty="0" smtClean="0">
                <a:solidFill>
                  <a:schemeClr val="bg1">
                    <a:lumMod val="50000"/>
                  </a:schemeClr>
                </a:solidFill>
                <a:latin typeface="微软雅黑"/>
                <a:ea typeface="微软雅黑"/>
              </a:rPr>
              <a:t>1</a:t>
            </a:r>
            <a:r>
              <a:rPr lang="zh-CN" altLang="en-US" sz="2000" b="1" kern="0" dirty="0" smtClean="0">
                <a:solidFill>
                  <a:schemeClr val="bg1">
                    <a:lumMod val="50000"/>
                  </a:schemeClr>
                </a:solidFill>
                <a:latin typeface="微软雅黑"/>
                <a:ea typeface="微软雅黑"/>
              </a:rPr>
              <a:t>到</a:t>
            </a:r>
            <a:r>
              <a:rPr lang="en-US" altLang="zh-CN" sz="2000" b="1" kern="0" dirty="0" smtClean="0">
                <a:solidFill>
                  <a:schemeClr val="bg1">
                    <a:lumMod val="50000"/>
                  </a:schemeClr>
                </a:solidFill>
                <a:latin typeface="微软雅黑"/>
                <a:ea typeface="微软雅黑"/>
              </a:rPr>
              <a:t>2</a:t>
            </a:r>
            <a:r>
              <a:rPr lang="zh-CN" altLang="en-US" sz="2000" b="1" kern="0" dirty="0" smtClean="0">
                <a:solidFill>
                  <a:schemeClr val="bg1">
                    <a:lumMod val="50000"/>
                  </a:schemeClr>
                </a:solidFill>
                <a:latin typeface="微软雅黑"/>
                <a:ea typeface="微软雅黑"/>
              </a:rPr>
              <a:t>年后的学习成绩。 结果提供了第一个证据，证明过程表扬儿童预测儿童的学业成就</a:t>
            </a:r>
            <a:r>
              <a:rPr lang="en-US" altLang="zh-CN" sz="2000" b="1" kern="0" dirty="0" smtClean="0">
                <a:solidFill>
                  <a:schemeClr val="bg1">
                    <a:lumMod val="50000"/>
                  </a:schemeClr>
                </a:solidFill>
                <a:latin typeface="微软雅黑"/>
                <a:ea typeface="微软雅黑"/>
              </a:rPr>
              <a:t>(</a:t>
            </a:r>
            <a:r>
              <a:rPr lang="zh-CN" altLang="en-US" sz="2000" b="1" kern="0" dirty="0" smtClean="0">
                <a:solidFill>
                  <a:schemeClr val="bg1">
                    <a:lumMod val="50000"/>
                  </a:schemeClr>
                </a:solidFill>
                <a:latin typeface="微软雅黑"/>
                <a:ea typeface="微软雅黑"/>
              </a:rPr>
              <a:t>在数学和阅读理解</a:t>
            </a:r>
            <a:r>
              <a:rPr lang="en-US" altLang="zh-CN" sz="2000" b="1" kern="0" dirty="0" smtClean="0">
                <a:solidFill>
                  <a:schemeClr val="bg1">
                    <a:lumMod val="50000"/>
                  </a:schemeClr>
                </a:solidFill>
                <a:latin typeface="微软雅黑"/>
                <a:ea typeface="微软雅黑"/>
              </a:rPr>
              <a:t>)7</a:t>
            </a:r>
            <a:r>
              <a:rPr lang="zh-CN" altLang="en-US" sz="2000" b="1" kern="0" dirty="0" smtClean="0">
                <a:solidFill>
                  <a:schemeClr val="bg1">
                    <a:lumMod val="50000"/>
                  </a:schemeClr>
                </a:solidFill>
                <a:latin typeface="微软雅黑"/>
                <a:ea typeface="微软雅黑"/>
              </a:rPr>
              <a:t>年后，在小学，通过他们渐进的激励框架。 对这些动机框架的进一步分析表明，过程表扬通过孩子的特质信念</a:t>
            </a:r>
            <a:r>
              <a:rPr lang="en-US" altLang="zh-CN" sz="2000" b="1" kern="0" dirty="0" smtClean="0">
                <a:solidFill>
                  <a:schemeClr val="bg1">
                    <a:lumMod val="50000"/>
                  </a:schemeClr>
                </a:solidFill>
                <a:latin typeface="微软雅黑"/>
                <a:ea typeface="微软雅黑"/>
              </a:rPr>
              <a:t>(</a:t>
            </a:r>
            <a:r>
              <a:rPr lang="zh-CN" altLang="en-US" sz="2000" b="1" kern="0" dirty="0" smtClean="0">
                <a:solidFill>
                  <a:schemeClr val="bg1">
                    <a:lumMod val="50000"/>
                  </a:schemeClr>
                </a:solidFill>
                <a:latin typeface="微软雅黑"/>
                <a:ea typeface="微软雅黑"/>
              </a:rPr>
              <a:t>例如，相信智力是固定的还是可塑的</a:t>
            </a:r>
            <a:r>
              <a:rPr lang="en-US" altLang="zh-CN" sz="2000" b="1" kern="0" dirty="0" smtClean="0">
                <a:solidFill>
                  <a:schemeClr val="bg1">
                    <a:lumMod val="50000"/>
                  </a:schemeClr>
                </a:solidFill>
                <a:latin typeface="微软雅黑"/>
                <a:ea typeface="微软雅黑"/>
              </a:rPr>
              <a:t>) </a:t>
            </a:r>
            <a:r>
              <a:rPr lang="zh-CN" altLang="en-US" sz="2000" b="1" kern="0" dirty="0" smtClean="0">
                <a:solidFill>
                  <a:schemeClr val="bg1">
                    <a:lumMod val="50000"/>
                  </a:schemeClr>
                </a:solidFill>
                <a:latin typeface="微软雅黑"/>
                <a:ea typeface="微软雅黑"/>
              </a:rPr>
              <a:t>，而不是通过他们的学习目标</a:t>
            </a:r>
            <a:r>
              <a:rPr lang="en-US" altLang="zh-CN" sz="2000" b="1" kern="0" dirty="0" smtClean="0">
                <a:solidFill>
                  <a:schemeClr val="bg1">
                    <a:lumMod val="50000"/>
                  </a:schemeClr>
                </a:solidFill>
                <a:latin typeface="微软雅黑"/>
                <a:ea typeface="微软雅黑"/>
              </a:rPr>
              <a:t>(</a:t>
            </a:r>
            <a:r>
              <a:rPr lang="zh-CN" altLang="en-US" sz="2000" b="1" kern="0" dirty="0" smtClean="0">
                <a:solidFill>
                  <a:schemeClr val="bg1">
                    <a:lumMod val="50000"/>
                  </a:schemeClr>
                </a:solidFill>
                <a:latin typeface="微软雅黑"/>
                <a:ea typeface="微软雅黑"/>
              </a:rPr>
              <a:t>例如，对容易的任务和有挑战性的任务的偏爱</a:t>
            </a:r>
            <a:r>
              <a:rPr lang="en-US" altLang="zh-CN" sz="2000" b="1" kern="0" dirty="0" smtClean="0">
                <a:solidFill>
                  <a:schemeClr val="bg1">
                    <a:lumMod val="50000"/>
                  </a:schemeClr>
                </a:solidFill>
                <a:latin typeface="微软雅黑"/>
                <a:ea typeface="微软雅黑"/>
              </a:rPr>
              <a:t>)</a:t>
            </a:r>
            <a:r>
              <a:rPr lang="zh-CN" altLang="en-US" sz="2000" b="1" kern="0" dirty="0" smtClean="0">
                <a:solidFill>
                  <a:schemeClr val="bg1">
                    <a:lumMod val="50000"/>
                  </a:schemeClr>
                </a:solidFill>
                <a:latin typeface="微软雅黑"/>
                <a:ea typeface="微软雅黑"/>
              </a:rPr>
              <a:t>对四年级学生的成绩产生影响。 讨论了动机社会化的含义</a:t>
            </a:r>
            <a:r>
              <a:rPr lang="zh-CN" altLang="en-US" sz="2000" dirty="0" smtClean="0"/>
              <a:t>。 </a:t>
            </a:r>
            <a:r>
              <a:rPr lang="zh-CN" altLang="en-US" sz="2000" b="1" kern="0" dirty="0" smtClean="0">
                <a:solidFill>
                  <a:schemeClr val="bg1">
                    <a:lumMod val="50000"/>
                  </a:schemeClr>
                </a:solidFill>
                <a:latin typeface="微软雅黑"/>
                <a:ea typeface="微软雅黑"/>
              </a:rPr>
              <a:t>。</a:t>
            </a:r>
            <a:endParaRPr kumimoji="0" lang="en-US" altLang="zh-CN" sz="2000" b="1" i="0" u="none" strike="noStrike" kern="0" cap="none" spc="0" normalizeH="0" baseline="0" noProof="0" dirty="0">
              <a:ln>
                <a:noFill/>
              </a:ln>
              <a:solidFill>
                <a:schemeClr val="bg1">
                  <a:lumMod val="50000"/>
                </a:schemeClr>
              </a:solidFill>
              <a:effectLst/>
              <a:uLnTx/>
              <a:uFillTx/>
              <a:latin typeface="微软雅黑"/>
              <a:ea typeface="微软雅黑"/>
            </a:endParaRPr>
          </a:p>
        </p:txBody>
      </p:sp>
    </p:spTree>
    <p:extLst>
      <p:ext uri="{BB962C8B-B14F-4D97-AF65-F5344CB8AC3E}">
        <p14:creationId xmlns="" xmlns:p14="http://schemas.microsoft.com/office/powerpoint/2010/main" val="2481407489"/>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21301" y="341873"/>
            <a:ext cx="1518364"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sym typeface="宋体" pitchFamily="2" charset="-122"/>
              </a:rPr>
              <a:t>正面证据</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4"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2</a:t>
              </a:r>
              <a:endParaRPr lang="zh-CN" altLang="en-US" sz="3600" b="1" spc="-300" dirty="0">
                <a:solidFill>
                  <a:schemeClr val="bg1"/>
                </a:solidFill>
                <a:latin typeface="微软雅黑" pitchFamily="34" charset="-122"/>
                <a:ea typeface="微软雅黑" pitchFamily="34" charset="-122"/>
              </a:endParaRPr>
            </a:p>
          </p:txBody>
        </p:sp>
      </p:grpSp>
      <p:sp>
        <p:nvSpPr>
          <p:cNvPr id="13" name="TextBox 12"/>
          <p:cNvSpPr txBox="1"/>
          <p:nvPr/>
        </p:nvSpPr>
        <p:spPr>
          <a:xfrm>
            <a:off x="1087877" y="1110153"/>
            <a:ext cx="10799324" cy="3947224"/>
          </a:xfrm>
          <a:prstGeom prst="rect">
            <a:avLst/>
          </a:prstGeom>
          <a:noFill/>
        </p:spPr>
        <p:txBody>
          <a:bodyPr wrap="square" lIns="68571" tIns="34285" rIns="68571" bIns="34285">
            <a:spAutoFit/>
          </a:bodyPr>
          <a:lstStyle/>
          <a:p>
            <a:pPr>
              <a:lnSpc>
                <a:spcPct val="150000"/>
              </a:lnSpc>
              <a:defRPr/>
            </a:pPr>
            <a:r>
              <a:rPr lang="zh-CN" altLang="en-US" sz="2800" b="1" dirty="0" smtClean="0">
                <a:solidFill>
                  <a:srgbClr val="00B0F0"/>
                </a:solidFill>
                <a:latin typeface="微软雅黑" pitchFamily="34" charset="-122"/>
                <a:ea typeface="微软雅黑" pitchFamily="34" charset="-122"/>
                <a:sym typeface="宋体" pitchFamily="2" charset="-122"/>
              </a:rPr>
              <a:t>以色列</a:t>
            </a:r>
            <a:r>
              <a:rPr lang="en-US" altLang="zh-CN" sz="2800" b="1" dirty="0" smtClean="0">
                <a:solidFill>
                  <a:srgbClr val="00B0F0"/>
                </a:solidFill>
                <a:latin typeface="微软雅黑" pitchFamily="34" charset="-122"/>
                <a:ea typeface="微软雅黑" pitchFamily="34" charset="-122"/>
                <a:sym typeface="宋体" pitchFamily="2" charset="-122"/>
              </a:rPr>
              <a:t>-</a:t>
            </a:r>
            <a:r>
              <a:rPr lang="zh-CN" altLang="en-US" sz="2800" b="1" dirty="0" smtClean="0">
                <a:solidFill>
                  <a:srgbClr val="00B0F0"/>
                </a:solidFill>
                <a:latin typeface="微软雅黑" pitchFamily="34" charset="-122"/>
                <a:ea typeface="微软雅黑" pitchFamily="34" charset="-122"/>
                <a:sym typeface="宋体" pitchFamily="2" charset="-122"/>
              </a:rPr>
              <a:t>巴勒斯坦冲突背景下群体可塑性</a:t>
            </a:r>
            <a:endParaRPr lang="en-US" altLang="zh-CN" sz="2800" b="1" dirty="0" smtClean="0">
              <a:solidFill>
                <a:srgbClr val="00B0F0"/>
              </a:solidFill>
              <a:latin typeface="微软雅黑" pitchFamily="34" charset="-122"/>
              <a:ea typeface="微软雅黑" pitchFamily="34" charset="-122"/>
              <a:sym typeface="宋体" pitchFamily="2" charset="-122"/>
            </a:endParaRPr>
          </a:p>
          <a:p>
            <a:pPr>
              <a:lnSpc>
                <a:spcPct val="150000"/>
              </a:lnSpc>
              <a:defRPr/>
            </a:pPr>
            <a:r>
              <a:rPr lang="en-US" altLang="zh-CN" sz="2000" b="1" kern="0" dirty="0" err="1" smtClean="0">
                <a:solidFill>
                  <a:schemeClr val="bg1">
                    <a:lumMod val="50000"/>
                  </a:schemeClr>
                </a:solidFill>
                <a:latin typeface="微软雅黑"/>
                <a:ea typeface="微软雅黑"/>
              </a:rPr>
              <a:t>Amit</a:t>
            </a:r>
            <a:r>
              <a:rPr lang="en-US" altLang="zh-CN" sz="2000" b="1" kern="0" dirty="0" smtClean="0">
                <a:solidFill>
                  <a:schemeClr val="bg1">
                    <a:lumMod val="50000"/>
                  </a:schemeClr>
                </a:solidFill>
                <a:latin typeface="微软雅黑"/>
                <a:ea typeface="微软雅黑"/>
              </a:rPr>
              <a:t> Goldenberg et al.(2018). Testing the impact and durability of a group malleability intervention in the context of the Israeli–Palestinian conflict</a:t>
            </a:r>
          </a:p>
          <a:p>
            <a:pPr lvl="0">
              <a:lnSpc>
                <a:spcPct val="150000"/>
              </a:lnSpc>
              <a:buFont typeface="Wingdings" pitchFamily="2" charset="2"/>
              <a:buChar char="l"/>
              <a:defRPr/>
            </a:pPr>
            <a:r>
              <a:rPr lang="zh-CN" altLang="en-US" sz="2000" b="1" kern="0" dirty="0" smtClean="0">
                <a:solidFill>
                  <a:schemeClr val="bg1">
                    <a:lumMod val="50000"/>
                  </a:schemeClr>
                </a:solidFill>
                <a:latin typeface="微软雅黑"/>
                <a:ea typeface="微软雅黑"/>
              </a:rPr>
              <a:t>当前项目的目标是通过比较以色列</a:t>
            </a:r>
            <a:r>
              <a:rPr lang="en-US" altLang="zh-CN" sz="2000" b="1" kern="0" dirty="0" smtClean="0">
                <a:solidFill>
                  <a:schemeClr val="bg1">
                    <a:lumMod val="50000"/>
                  </a:schemeClr>
                </a:solidFill>
                <a:latin typeface="微软雅黑"/>
                <a:ea typeface="微软雅黑"/>
              </a:rPr>
              <a:t>-</a:t>
            </a:r>
            <a:r>
              <a:rPr lang="zh-CN" altLang="en-US" sz="2000" b="1" kern="0" dirty="0" smtClean="0">
                <a:solidFill>
                  <a:schemeClr val="bg1">
                    <a:lumMod val="50000"/>
                  </a:schemeClr>
                </a:solidFill>
                <a:latin typeface="微软雅黑"/>
                <a:ea typeface="微软雅黑"/>
              </a:rPr>
              <a:t>巴勒斯坦冲突中的大规模暴力期间的心理干预措施的效果进行比较，以弥补这一差距。 事实证明，即使在干预</a:t>
            </a:r>
            <a:r>
              <a:rPr lang="en-US" altLang="zh-CN" sz="2000" b="1" kern="0" dirty="0" smtClean="0">
                <a:solidFill>
                  <a:schemeClr val="bg1">
                    <a:lumMod val="50000"/>
                  </a:schemeClr>
                </a:solidFill>
                <a:latin typeface="微软雅黑"/>
                <a:ea typeface="微软雅黑"/>
              </a:rPr>
              <a:t>6</a:t>
            </a:r>
            <a:r>
              <a:rPr lang="zh-CN" altLang="en-US" sz="2000" b="1" kern="0" dirty="0" smtClean="0">
                <a:solidFill>
                  <a:schemeClr val="bg1">
                    <a:lumMod val="50000"/>
                  </a:schemeClr>
                </a:solidFill>
                <a:latin typeface="微软雅黑"/>
                <a:ea typeface="微软雅黑"/>
              </a:rPr>
              <a:t>个月后，控制干预在改善态度、希望和做出让步的意愿方面，即使是在干预</a:t>
            </a:r>
            <a:r>
              <a:rPr lang="en-US" altLang="zh-CN" sz="2000" b="1" kern="0" dirty="0" smtClean="0">
                <a:solidFill>
                  <a:schemeClr val="bg1">
                    <a:lumMod val="50000"/>
                  </a:schemeClr>
                </a:solidFill>
                <a:latin typeface="微软雅黑"/>
                <a:ea typeface="微软雅黑"/>
              </a:rPr>
              <a:t>6</a:t>
            </a:r>
            <a:r>
              <a:rPr lang="zh-CN" altLang="en-US" sz="2000" b="1" kern="0" dirty="0" smtClean="0">
                <a:solidFill>
                  <a:schemeClr val="bg1">
                    <a:lumMod val="50000"/>
                  </a:schemeClr>
                </a:solidFill>
                <a:latin typeface="微软雅黑"/>
                <a:ea typeface="微软雅黑"/>
              </a:rPr>
              <a:t>个月之后，这种干预措施在改善态度、希望和做出让步的意愿方面要优于控制干预。 这些发现提供了纵向实验的证据，即群体可塑性干预可以增加冲突解决的开放性。</a:t>
            </a:r>
            <a:endParaRPr lang="en-US" altLang="zh-CN" sz="2000" b="1" kern="0" dirty="0">
              <a:solidFill>
                <a:schemeClr val="bg1">
                  <a:lumMod val="50000"/>
                </a:schemeClr>
              </a:solidFill>
              <a:latin typeface="微软雅黑"/>
              <a:ea typeface="微软雅黑"/>
            </a:endParaRPr>
          </a:p>
        </p:txBody>
      </p:sp>
    </p:spTree>
    <p:extLst>
      <p:ext uri="{BB962C8B-B14F-4D97-AF65-F5344CB8AC3E}">
        <p14:creationId xmlns="" xmlns:p14="http://schemas.microsoft.com/office/powerpoint/2010/main" val="2481407489"/>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21301" y="341873"/>
            <a:ext cx="1518364"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sym typeface="宋体" pitchFamily="2" charset="-122"/>
              </a:rPr>
              <a:t>应用推广</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4"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2</a:t>
              </a:r>
              <a:endParaRPr lang="zh-CN" altLang="en-US" sz="3600" b="1" spc="-300" dirty="0">
                <a:solidFill>
                  <a:schemeClr val="bg1"/>
                </a:solidFill>
                <a:latin typeface="微软雅黑" pitchFamily="34" charset="-122"/>
                <a:ea typeface="微软雅黑" pitchFamily="34" charset="-122"/>
              </a:endParaRPr>
            </a:p>
          </p:txBody>
        </p:sp>
      </p:grpSp>
      <p:sp>
        <p:nvSpPr>
          <p:cNvPr id="13" name="TextBox 12"/>
          <p:cNvSpPr txBox="1"/>
          <p:nvPr/>
        </p:nvSpPr>
        <p:spPr>
          <a:xfrm>
            <a:off x="1087877" y="1110153"/>
            <a:ext cx="10799324" cy="1361901"/>
          </a:xfrm>
          <a:prstGeom prst="rect">
            <a:avLst/>
          </a:prstGeom>
          <a:noFill/>
        </p:spPr>
        <p:txBody>
          <a:bodyPr wrap="square" lIns="68571" tIns="34285" rIns="68571" bIns="34285">
            <a:spAutoFit/>
          </a:bodyPr>
          <a:lstStyle/>
          <a:p>
            <a:pPr>
              <a:lnSpc>
                <a:spcPct val="150000"/>
              </a:lnSpc>
              <a:defRPr/>
            </a:pPr>
            <a:r>
              <a:rPr lang="zh-CN" altLang="en-US" sz="2800" b="1" dirty="0" smtClean="0">
                <a:solidFill>
                  <a:srgbClr val="00B0F0"/>
                </a:solidFill>
                <a:latin typeface="微软雅黑" pitchFamily="34" charset="-122"/>
                <a:ea typeface="微软雅黑" pitchFamily="34" charset="-122"/>
                <a:sym typeface="宋体" pitchFamily="2" charset="-122"/>
              </a:rPr>
              <a:t>教育应用</a:t>
            </a:r>
            <a:r>
              <a:rPr lang="en-US" altLang="zh-CN" sz="2800" b="1" dirty="0" smtClean="0">
                <a:solidFill>
                  <a:srgbClr val="00B0F0"/>
                </a:solidFill>
                <a:latin typeface="微软雅黑" pitchFamily="34" charset="-122"/>
                <a:ea typeface="微软雅黑" pitchFamily="34" charset="-122"/>
                <a:sym typeface="宋体" pitchFamily="2" charset="-122"/>
              </a:rPr>
              <a:t>: </a:t>
            </a:r>
            <a:r>
              <a:rPr lang="en-US" altLang="zh-CN" sz="2800" b="1" dirty="0" err="1" smtClean="0">
                <a:solidFill>
                  <a:srgbClr val="00B0F0"/>
                </a:solidFill>
                <a:latin typeface="微软雅黑" pitchFamily="34" charset="-122"/>
                <a:ea typeface="微软雅黑" pitchFamily="34" charset="-122"/>
                <a:sym typeface="宋体" pitchFamily="2" charset="-122"/>
              </a:rPr>
              <a:t>Brainology</a:t>
            </a:r>
            <a:r>
              <a:rPr lang="en-US" altLang="zh-CN" sz="2800" b="1" dirty="0" smtClean="0">
                <a:solidFill>
                  <a:srgbClr val="00B0F0"/>
                </a:solidFill>
                <a:latin typeface="微软雅黑" pitchFamily="34" charset="-122"/>
                <a:ea typeface="微软雅黑" pitchFamily="34" charset="-122"/>
                <a:sym typeface="宋体" pitchFamily="2" charset="-122"/>
              </a:rPr>
              <a:t>    </a:t>
            </a:r>
            <a:r>
              <a:rPr lang="en-US" altLang="zh-CN" sz="1600" b="1" dirty="0" smtClean="0">
                <a:solidFill>
                  <a:srgbClr val="00B0F0"/>
                </a:solidFill>
                <a:latin typeface="微软雅黑" pitchFamily="34" charset="-122"/>
                <a:ea typeface="微软雅黑" pitchFamily="34" charset="-122"/>
                <a:sym typeface="宋体" pitchFamily="2" charset="-122"/>
              </a:rPr>
              <a:t>(</a:t>
            </a:r>
            <a:r>
              <a:rPr lang="zh-CN" altLang="en-US" sz="1600" b="1" dirty="0" smtClean="0">
                <a:solidFill>
                  <a:srgbClr val="00B0F0"/>
                </a:solidFill>
                <a:latin typeface="微软雅黑" pitchFamily="34" charset="-122"/>
                <a:ea typeface="微软雅黑" pitchFamily="34" charset="-122"/>
                <a:sym typeface="宋体" pitchFamily="2" charset="-122"/>
              </a:rPr>
              <a:t>来源：</a:t>
            </a:r>
            <a:r>
              <a:rPr lang="en-US" altLang="zh-CN" sz="1600" b="1" dirty="0" smtClean="0">
                <a:solidFill>
                  <a:srgbClr val="00B0F0"/>
                </a:solidFill>
                <a:latin typeface="微软雅黑" pitchFamily="34" charset="-122"/>
                <a:ea typeface="微软雅黑" pitchFamily="34" charset="-122"/>
                <a:sym typeface="宋体" pitchFamily="2" charset="-122"/>
                <a:hlinkClick r:id="rId3"/>
              </a:rPr>
              <a:t>https://www.mindsetworks.com</a:t>
            </a:r>
            <a:r>
              <a:rPr lang="zh-CN" altLang="en-US" sz="1600" b="1" dirty="0" smtClean="0">
                <a:solidFill>
                  <a:srgbClr val="00B0F0"/>
                </a:solidFill>
                <a:latin typeface="微软雅黑" pitchFamily="34" charset="-122"/>
                <a:ea typeface="微软雅黑" pitchFamily="34" charset="-122"/>
                <a:sym typeface="宋体" pitchFamily="2" charset="-122"/>
              </a:rPr>
              <a:t>）</a:t>
            </a:r>
            <a:endParaRPr lang="en-US" altLang="zh-CN" sz="2800" b="1" dirty="0" smtClean="0">
              <a:solidFill>
                <a:srgbClr val="00B0F0"/>
              </a:solidFill>
              <a:latin typeface="微软雅黑" pitchFamily="34" charset="-122"/>
              <a:ea typeface="微软雅黑" pitchFamily="34" charset="-122"/>
              <a:sym typeface="宋体" pitchFamily="2" charset="-122"/>
            </a:endParaRPr>
          </a:p>
          <a:p>
            <a:pPr>
              <a:lnSpc>
                <a:spcPct val="150000"/>
              </a:lnSpc>
              <a:defRPr/>
            </a:pPr>
            <a:endParaRPr lang="en-US" altLang="zh-CN" sz="2800" b="1" dirty="0" smtClean="0">
              <a:solidFill>
                <a:srgbClr val="00B0F0"/>
              </a:solidFill>
              <a:latin typeface="微软雅黑" pitchFamily="34" charset="-122"/>
              <a:ea typeface="微软雅黑" pitchFamily="34" charset="-122"/>
              <a:sym typeface="宋体" pitchFamily="2" charset="-122"/>
            </a:endParaRPr>
          </a:p>
        </p:txBody>
      </p:sp>
      <p:pic>
        <p:nvPicPr>
          <p:cNvPr id="1026" name="Picture 2" descr="E:\openmind\IA002\picture\悦书PDF截图20181118130106.png"/>
          <p:cNvPicPr>
            <a:picLocks noChangeAspect="1" noChangeArrowheads="1"/>
          </p:cNvPicPr>
          <p:nvPr/>
        </p:nvPicPr>
        <p:blipFill>
          <a:blip r:embed="rId4" cstate="print"/>
          <a:srcRect/>
          <a:stretch>
            <a:fillRect/>
          </a:stretch>
        </p:blipFill>
        <p:spPr bwMode="auto">
          <a:xfrm>
            <a:off x="686153" y="1988311"/>
            <a:ext cx="3153138" cy="2436820"/>
          </a:xfrm>
          <a:prstGeom prst="rect">
            <a:avLst/>
          </a:prstGeom>
          <a:noFill/>
        </p:spPr>
      </p:pic>
      <p:pic>
        <p:nvPicPr>
          <p:cNvPr id="1027" name="Picture 3" descr="E:\openmind\IA002\picture\悦书PDF截图20181118130015.png"/>
          <p:cNvPicPr>
            <a:picLocks noChangeAspect="1" noChangeArrowheads="1"/>
          </p:cNvPicPr>
          <p:nvPr/>
        </p:nvPicPr>
        <p:blipFill>
          <a:blip r:embed="rId5" cstate="print"/>
          <a:srcRect/>
          <a:stretch>
            <a:fillRect/>
          </a:stretch>
        </p:blipFill>
        <p:spPr bwMode="auto">
          <a:xfrm>
            <a:off x="4185192" y="2012204"/>
            <a:ext cx="3429075" cy="2397565"/>
          </a:xfrm>
          <a:prstGeom prst="rect">
            <a:avLst/>
          </a:prstGeom>
          <a:noFill/>
        </p:spPr>
      </p:pic>
      <p:pic>
        <p:nvPicPr>
          <p:cNvPr id="1028" name="Picture 4" descr="E:\openmind\IA002\picture\悦书PDF截图20181118130052.png"/>
          <p:cNvPicPr>
            <a:picLocks noChangeAspect="1" noChangeArrowheads="1"/>
          </p:cNvPicPr>
          <p:nvPr/>
        </p:nvPicPr>
        <p:blipFill>
          <a:blip r:embed="rId6" cstate="print"/>
          <a:srcRect/>
          <a:stretch>
            <a:fillRect/>
          </a:stretch>
        </p:blipFill>
        <p:spPr bwMode="auto">
          <a:xfrm>
            <a:off x="7949378" y="1972529"/>
            <a:ext cx="3424183" cy="2407741"/>
          </a:xfrm>
          <a:prstGeom prst="rect">
            <a:avLst/>
          </a:prstGeom>
          <a:noFill/>
        </p:spPr>
      </p:pic>
      <p:pic>
        <p:nvPicPr>
          <p:cNvPr id="1029" name="Picture 5" descr="E:\openmind\IA002\picture\zhengming__impact-of-a-growth-mindset-intervention-large.jpg"/>
          <p:cNvPicPr>
            <a:picLocks noChangeAspect="1" noChangeArrowheads="1"/>
          </p:cNvPicPr>
          <p:nvPr/>
        </p:nvPicPr>
        <p:blipFill>
          <a:blip r:embed="rId7" cstate="print"/>
          <a:srcRect/>
          <a:stretch>
            <a:fillRect/>
          </a:stretch>
        </p:blipFill>
        <p:spPr bwMode="auto">
          <a:xfrm>
            <a:off x="678421" y="4724662"/>
            <a:ext cx="3141407" cy="1977128"/>
          </a:xfrm>
          <a:prstGeom prst="rect">
            <a:avLst/>
          </a:prstGeom>
          <a:noFill/>
        </p:spPr>
      </p:pic>
      <p:pic>
        <p:nvPicPr>
          <p:cNvPr id="1030" name="Picture 6" descr="E:\openmind\IA002\picture\zhengming__mcas-math-results-large.jpg"/>
          <p:cNvPicPr>
            <a:picLocks noChangeAspect="1" noChangeArrowheads="1"/>
          </p:cNvPicPr>
          <p:nvPr/>
        </p:nvPicPr>
        <p:blipFill>
          <a:blip r:embed="rId8" cstate="print"/>
          <a:srcRect/>
          <a:stretch>
            <a:fillRect/>
          </a:stretch>
        </p:blipFill>
        <p:spPr bwMode="auto">
          <a:xfrm>
            <a:off x="8097736" y="4738492"/>
            <a:ext cx="3125786" cy="1988364"/>
          </a:xfrm>
          <a:prstGeom prst="rect">
            <a:avLst/>
          </a:prstGeom>
          <a:noFill/>
        </p:spPr>
      </p:pic>
      <p:pic>
        <p:nvPicPr>
          <p:cNvPr id="1031" name="Picture 7" descr="E:\openmind\IA002\picture\zhengming__the-impact-of-praise-on-performance-after-failure-large.jpg"/>
          <p:cNvPicPr>
            <a:picLocks noChangeAspect="1" noChangeArrowheads="1"/>
          </p:cNvPicPr>
          <p:nvPr/>
        </p:nvPicPr>
        <p:blipFill>
          <a:blip r:embed="rId9" cstate="print"/>
          <a:srcRect/>
          <a:stretch>
            <a:fillRect/>
          </a:stretch>
        </p:blipFill>
        <p:spPr bwMode="auto">
          <a:xfrm>
            <a:off x="4301275" y="4748441"/>
            <a:ext cx="3161410" cy="1975882"/>
          </a:xfrm>
          <a:prstGeom prst="rect">
            <a:avLst/>
          </a:prstGeom>
          <a:noFill/>
        </p:spPr>
      </p:pic>
    </p:spTree>
    <p:extLst>
      <p:ext uri="{BB962C8B-B14F-4D97-AF65-F5344CB8AC3E}">
        <p14:creationId xmlns="" xmlns:p14="http://schemas.microsoft.com/office/powerpoint/2010/main" val="2481407489"/>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21301" y="341873"/>
            <a:ext cx="1518364"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sym typeface="宋体" pitchFamily="2" charset="-122"/>
              </a:rPr>
              <a:t>应用推广</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4"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2</a:t>
              </a:r>
              <a:endParaRPr lang="zh-CN" altLang="en-US" sz="3600" b="1" spc="-300" dirty="0">
                <a:solidFill>
                  <a:schemeClr val="bg1"/>
                </a:solidFill>
                <a:latin typeface="微软雅黑" pitchFamily="34" charset="-122"/>
                <a:ea typeface="微软雅黑" pitchFamily="34" charset="-122"/>
              </a:endParaRPr>
            </a:p>
          </p:txBody>
        </p:sp>
      </p:grpSp>
      <p:sp>
        <p:nvSpPr>
          <p:cNvPr id="13" name="TextBox 12"/>
          <p:cNvSpPr txBox="1"/>
          <p:nvPr/>
        </p:nvSpPr>
        <p:spPr>
          <a:xfrm>
            <a:off x="1087877" y="1110153"/>
            <a:ext cx="10799324" cy="1823566"/>
          </a:xfrm>
          <a:prstGeom prst="rect">
            <a:avLst/>
          </a:prstGeom>
          <a:noFill/>
        </p:spPr>
        <p:txBody>
          <a:bodyPr wrap="square" lIns="68571" tIns="34285" rIns="68571" bIns="34285">
            <a:spAutoFit/>
          </a:bodyPr>
          <a:lstStyle/>
          <a:p>
            <a:pPr>
              <a:lnSpc>
                <a:spcPct val="150000"/>
              </a:lnSpc>
              <a:defRPr/>
            </a:pPr>
            <a:r>
              <a:rPr lang="zh-CN" altLang="en-US" sz="2800" b="1" dirty="0" smtClean="0">
                <a:solidFill>
                  <a:srgbClr val="00B0F0"/>
                </a:solidFill>
                <a:latin typeface="微软雅黑" pitchFamily="34" charset="-122"/>
                <a:ea typeface="微软雅黑" pitchFamily="34" charset="-122"/>
                <a:sym typeface="宋体" pitchFamily="2" charset="-122"/>
              </a:rPr>
              <a:t>教育应用</a:t>
            </a:r>
            <a:r>
              <a:rPr lang="en-US" altLang="zh-CN" sz="2800" b="1" dirty="0" smtClean="0">
                <a:solidFill>
                  <a:srgbClr val="00B0F0"/>
                </a:solidFill>
                <a:latin typeface="微软雅黑" pitchFamily="34" charset="-122"/>
                <a:ea typeface="微软雅黑" pitchFamily="34" charset="-122"/>
                <a:sym typeface="宋体" pitchFamily="2" charset="-122"/>
              </a:rPr>
              <a:t>: </a:t>
            </a:r>
            <a:r>
              <a:rPr lang="zh-CN" altLang="en-US" sz="2800" b="1" dirty="0" smtClean="0">
                <a:solidFill>
                  <a:srgbClr val="00B0F0"/>
                </a:solidFill>
                <a:latin typeface="微软雅黑" pitchFamily="34" charset="-122"/>
                <a:ea typeface="微软雅黑" pitchFamily="34" charset="-122"/>
                <a:sym typeface="宋体" pitchFamily="2" charset="-122"/>
              </a:rPr>
              <a:t>学校推广</a:t>
            </a:r>
            <a:endParaRPr lang="en-US" altLang="zh-CN" sz="2800" b="1" dirty="0" smtClean="0">
              <a:solidFill>
                <a:srgbClr val="00B0F0"/>
              </a:solidFill>
              <a:latin typeface="微软雅黑" pitchFamily="34" charset="-122"/>
              <a:ea typeface="微软雅黑" pitchFamily="34" charset="-122"/>
              <a:sym typeface="宋体" pitchFamily="2" charset="-122"/>
            </a:endParaRPr>
          </a:p>
          <a:p>
            <a:pPr>
              <a:lnSpc>
                <a:spcPct val="150000"/>
              </a:lnSpc>
              <a:defRPr/>
            </a:pPr>
            <a:r>
              <a:rPr lang="zh-CN" altLang="en-US" sz="2000" b="1" kern="0" dirty="0" smtClean="0">
                <a:solidFill>
                  <a:schemeClr val="bg1">
                    <a:lumMod val="50000"/>
                  </a:schemeClr>
                </a:solidFill>
                <a:latin typeface="微软雅黑"/>
                <a:ea typeface="微软雅黑"/>
                <a:sym typeface="宋体" pitchFamily="2" charset="-122"/>
              </a:rPr>
              <a:t>影响到英美很多学校</a:t>
            </a:r>
            <a:endParaRPr lang="en-US" altLang="zh-CN" sz="2000" b="1" kern="0" dirty="0" smtClean="0">
              <a:solidFill>
                <a:schemeClr val="bg1">
                  <a:lumMod val="50000"/>
                </a:schemeClr>
              </a:solidFill>
              <a:latin typeface="微软雅黑"/>
              <a:ea typeface="微软雅黑"/>
              <a:sym typeface="宋体" pitchFamily="2" charset="-122"/>
            </a:endParaRPr>
          </a:p>
          <a:p>
            <a:pPr>
              <a:lnSpc>
                <a:spcPct val="150000"/>
              </a:lnSpc>
              <a:defRPr/>
            </a:pPr>
            <a:endParaRPr lang="en-US" altLang="zh-CN" sz="2800" b="1" dirty="0" smtClean="0">
              <a:solidFill>
                <a:srgbClr val="00B0F0"/>
              </a:solidFill>
              <a:latin typeface="微软雅黑" pitchFamily="34" charset="-122"/>
              <a:ea typeface="微软雅黑" pitchFamily="34" charset="-122"/>
              <a:sym typeface="宋体" pitchFamily="2" charset="-122"/>
            </a:endParaRPr>
          </a:p>
        </p:txBody>
      </p:sp>
      <p:pic>
        <p:nvPicPr>
          <p:cNvPr id="2050" name="Picture 2" descr="E:\openmind\IA002\picture\D1FC43D6A123F54D6C756ADEC0438118.jpg"/>
          <p:cNvPicPr>
            <a:picLocks noChangeAspect="1" noChangeArrowheads="1"/>
          </p:cNvPicPr>
          <p:nvPr/>
        </p:nvPicPr>
        <p:blipFill>
          <a:blip r:embed="rId3" cstate="print"/>
          <a:srcRect/>
          <a:stretch>
            <a:fillRect/>
          </a:stretch>
        </p:blipFill>
        <p:spPr bwMode="auto">
          <a:xfrm>
            <a:off x="5943598" y="652807"/>
            <a:ext cx="4792971" cy="3594728"/>
          </a:xfrm>
          <a:prstGeom prst="rect">
            <a:avLst/>
          </a:prstGeom>
          <a:noFill/>
        </p:spPr>
      </p:pic>
      <p:pic>
        <p:nvPicPr>
          <p:cNvPr id="2051" name="Picture 3" descr="E:\openmind\IA002\picture\zhengming1.png"/>
          <p:cNvPicPr>
            <a:picLocks noChangeAspect="1" noChangeArrowheads="1"/>
          </p:cNvPicPr>
          <p:nvPr/>
        </p:nvPicPr>
        <p:blipFill>
          <a:blip r:embed="rId4" cstate="print"/>
          <a:srcRect/>
          <a:stretch>
            <a:fillRect/>
          </a:stretch>
        </p:blipFill>
        <p:spPr bwMode="auto">
          <a:xfrm>
            <a:off x="510510" y="2764555"/>
            <a:ext cx="3545297" cy="3585207"/>
          </a:xfrm>
          <a:prstGeom prst="rect">
            <a:avLst/>
          </a:prstGeom>
          <a:noFill/>
        </p:spPr>
      </p:pic>
      <p:pic>
        <p:nvPicPr>
          <p:cNvPr id="2052" name="Picture 4" descr="E:\openmind\IA002\picture\zhengming.png"/>
          <p:cNvPicPr>
            <a:picLocks noChangeAspect="1" noChangeArrowheads="1"/>
          </p:cNvPicPr>
          <p:nvPr/>
        </p:nvPicPr>
        <p:blipFill>
          <a:blip r:embed="rId5" cstate="print"/>
          <a:srcRect/>
          <a:stretch>
            <a:fillRect/>
          </a:stretch>
        </p:blipFill>
        <p:spPr bwMode="auto">
          <a:xfrm>
            <a:off x="4575212" y="4368032"/>
            <a:ext cx="7267743" cy="2193378"/>
          </a:xfrm>
          <a:prstGeom prst="rect">
            <a:avLst/>
          </a:prstGeom>
          <a:noFill/>
        </p:spPr>
      </p:pic>
    </p:spTree>
    <p:extLst>
      <p:ext uri="{BB962C8B-B14F-4D97-AF65-F5344CB8AC3E}">
        <p14:creationId xmlns="" xmlns:p14="http://schemas.microsoft.com/office/powerpoint/2010/main" val="2481407489"/>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83"/>
          <p:cNvSpPr/>
          <p:nvPr/>
        </p:nvSpPr>
        <p:spPr bwMode="auto">
          <a:xfrm rot="16377237">
            <a:off x="5502506" y="985759"/>
            <a:ext cx="1007498" cy="100546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7" name="任意多边形 83"/>
          <p:cNvSpPr/>
          <p:nvPr/>
        </p:nvSpPr>
        <p:spPr bwMode="auto">
          <a:xfrm rot="16377237">
            <a:off x="6445090" y="265970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8" name="任意多边形 83"/>
          <p:cNvSpPr/>
          <p:nvPr/>
        </p:nvSpPr>
        <p:spPr bwMode="auto">
          <a:xfrm rot="16377237">
            <a:off x="4232652" y="1594334"/>
            <a:ext cx="1164522" cy="116217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9" name="任意多边形 83"/>
          <p:cNvSpPr/>
          <p:nvPr/>
        </p:nvSpPr>
        <p:spPr bwMode="auto">
          <a:xfrm rot="16377237">
            <a:off x="5324067" y="1662388"/>
            <a:ext cx="1635976" cy="163267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0" name="任意多边形 83"/>
          <p:cNvSpPr/>
          <p:nvPr/>
        </p:nvSpPr>
        <p:spPr bwMode="auto">
          <a:xfrm rot="5222763" flipH="1">
            <a:off x="7104582" y="1037585"/>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1" name="任意多边形 83"/>
          <p:cNvSpPr/>
          <p:nvPr/>
        </p:nvSpPr>
        <p:spPr bwMode="auto">
          <a:xfrm rot="16377237">
            <a:off x="7359596" y="1476881"/>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2" name="任意多边形 83"/>
          <p:cNvSpPr/>
          <p:nvPr/>
        </p:nvSpPr>
        <p:spPr bwMode="auto">
          <a:xfrm rot="16377237">
            <a:off x="4819134" y="288115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3" name="任意多边形 83"/>
          <p:cNvSpPr/>
          <p:nvPr/>
        </p:nvSpPr>
        <p:spPr bwMode="auto">
          <a:xfrm rot="5222763" flipH="1">
            <a:off x="4601899" y="3789267"/>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4" name="任意多边形 83"/>
          <p:cNvSpPr/>
          <p:nvPr/>
        </p:nvSpPr>
        <p:spPr bwMode="auto">
          <a:xfrm rot="16377237">
            <a:off x="4061429" y="3317445"/>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5" name="TextBox 34"/>
          <p:cNvSpPr txBox="1"/>
          <p:nvPr/>
        </p:nvSpPr>
        <p:spPr>
          <a:xfrm>
            <a:off x="4323035" y="1838581"/>
            <a:ext cx="3641121" cy="1200329"/>
          </a:xfrm>
          <a:prstGeom prst="rect">
            <a:avLst/>
          </a:prstGeom>
          <a:noFill/>
        </p:spPr>
        <p:txBody>
          <a:bodyPr wrap="square" rtlCol="0">
            <a:spAutoFit/>
          </a:bodyPr>
          <a:lstStyle/>
          <a:p>
            <a:pPr algn="ctr"/>
            <a:r>
              <a:rPr lang="en-US" altLang="zh-CN" sz="7200" b="1" spc="-300" dirty="0" smtClean="0">
                <a:solidFill>
                  <a:schemeClr val="bg1"/>
                </a:solidFill>
                <a:latin typeface="微软雅黑" pitchFamily="34" charset="-122"/>
                <a:ea typeface="微软雅黑" pitchFamily="34" charset="-122"/>
              </a:rPr>
              <a:t>3</a:t>
            </a:r>
            <a:endParaRPr lang="zh-CN" altLang="en-US" sz="7200" b="1" spc="-300" dirty="0">
              <a:solidFill>
                <a:schemeClr val="bg1"/>
              </a:solidFill>
              <a:latin typeface="微软雅黑" pitchFamily="34" charset="-122"/>
              <a:ea typeface="微软雅黑" pitchFamily="34" charset="-122"/>
            </a:endParaRPr>
          </a:p>
        </p:txBody>
      </p:sp>
      <p:sp>
        <p:nvSpPr>
          <p:cNvPr id="36" name="矩形 69"/>
          <p:cNvSpPr>
            <a:spLocks noChangeArrowheads="1"/>
          </p:cNvSpPr>
          <p:nvPr/>
        </p:nvSpPr>
        <p:spPr bwMode="auto">
          <a:xfrm>
            <a:off x="3520536" y="4267555"/>
            <a:ext cx="5137076"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zh-CN" altLang="en-US" sz="4800" b="1" dirty="0" smtClean="0">
                <a:solidFill>
                  <a:srgbClr val="00B0F0"/>
                </a:solidFill>
                <a:latin typeface="微软雅黑" pitchFamily="34" charset="-122"/>
                <a:ea typeface="微软雅黑" pitchFamily="34" charset="-122"/>
                <a:sym typeface="微软雅黑" pitchFamily="34" charset="-122"/>
              </a:rPr>
              <a:t>反</a:t>
            </a:r>
            <a:endParaRPr lang="en-US" altLang="zh-CN" sz="4800" b="1" dirty="0">
              <a:solidFill>
                <a:srgbClr val="00B0F0"/>
              </a:solidFill>
              <a:latin typeface="微软雅黑" pitchFamily="34" charset="-122"/>
              <a:ea typeface="微软雅黑" pitchFamily="34" charset="-122"/>
              <a:sym typeface="微软雅黑" pitchFamily="34" charset="-122"/>
            </a:endParaRPr>
          </a:p>
        </p:txBody>
      </p:sp>
      <p:sp>
        <p:nvSpPr>
          <p:cNvPr id="37" name="矩形 70"/>
          <p:cNvSpPr>
            <a:spLocks noChangeArrowheads="1"/>
          </p:cNvSpPr>
          <p:nvPr/>
        </p:nvSpPr>
        <p:spPr bwMode="auto">
          <a:xfrm>
            <a:off x="1303862" y="5163502"/>
            <a:ext cx="957042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Growth mindset </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的反驳与元分析</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2355933" y="4840452"/>
            <a:ext cx="1456264"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319033" y="4840452"/>
            <a:ext cx="1379619"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359151100"/>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750" fill="hold"/>
                                        <p:tgtEl>
                                          <p:spTgt spid="26"/>
                                        </p:tgtEl>
                                        <p:attrNameLst>
                                          <p:attrName>ppt_w</p:attrName>
                                        </p:attrNameLst>
                                      </p:cBhvr>
                                      <p:tavLst>
                                        <p:tav tm="0">
                                          <p:val>
                                            <p:fltVal val="0"/>
                                          </p:val>
                                        </p:tav>
                                        <p:tav tm="100000">
                                          <p:val>
                                            <p:strVal val="#ppt_w"/>
                                          </p:val>
                                        </p:tav>
                                      </p:tavLst>
                                    </p:anim>
                                    <p:anim calcmode="lin" valueType="num">
                                      <p:cBhvr>
                                        <p:cTn id="8" dur="750" fill="hold"/>
                                        <p:tgtEl>
                                          <p:spTgt spid="26"/>
                                        </p:tgtEl>
                                        <p:attrNameLst>
                                          <p:attrName>ppt_h</p:attrName>
                                        </p:attrNameLst>
                                      </p:cBhvr>
                                      <p:tavLst>
                                        <p:tav tm="0">
                                          <p:val>
                                            <p:fltVal val="0"/>
                                          </p:val>
                                        </p:tav>
                                        <p:tav tm="100000">
                                          <p:val>
                                            <p:strVal val="#ppt_h"/>
                                          </p:val>
                                        </p:tav>
                                      </p:tavLst>
                                    </p:anim>
                                    <p:animEffect transition="in" filter="fade">
                                      <p:cBhvr>
                                        <p:cTn id="9" dur="750"/>
                                        <p:tgtEl>
                                          <p:spTgt spid="26"/>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750" fill="hold"/>
                                        <p:tgtEl>
                                          <p:spTgt spid="27"/>
                                        </p:tgtEl>
                                        <p:attrNameLst>
                                          <p:attrName>ppt_w</p:attrName>
                                        </p:attrNameLst>
                                      </p:cBhvr>
                                      <p:tavLst>
                                        <p:tav tm="0">
                                          <p:val>
                                            <p:fltVal val="0"/>
                                          </p:val>
                                        </p:tav>
                                        <p:tav tm="100000">
                                          <p:val>
                                            <p:strVal val="#ppt_w"/>
                                          </p:val>
                                        </p:tav>
                                      </p:tavLst>
                                    </p:anim>
                                    <p:anim calcmode="lin" valueType="num">
                                      <p:cBhvr>
                                        <p:cTn id="13" dur="750" fill="hold"/>
                                        <p:tgtEl>
                                          <p:spTgt spid="27"/>
                                        </p:tgtEl>
                                        <p:attrNameLst>
                                          <p:attrName>ppt_h</p:attrName>
                                        </p:attrNameLst>
                                      </p:cBhvr>
                                      <p:tavLst>
                                        <p:tav tm="0">
                                          <p:val>
                                            <p:fltVal val="0"/>
                                          </p:val>
                                        </p:tav>
                                        <p:tav tm="100000">
                                          <p:val>
                                            <p:strVal val="#ppt_h"/>
                                          </p:val>
                                        </p:tav>
                                      </p:tavLst>
                                    </p:anim>
                                    <p:animEffect transition="in" filter="fade">
                                      <p:cBhvr>
                                        <p:cTn id="14" dur="750"/>
                                        <p:tgtEl>
                                          <p:spTgt spid="27"/>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750" fill="hold"/>
                                        <p:tgtEl>
                                          <p:spTgt spid="28"/>
                                        </p:tgtEl>
                                        <p:attrNameLst>
                                          <p:attrName>ppt_w</p:attrName>
                                        </p:attrNameLst>
                                      </p:cBhvr>
                                      <p:tavLst>
                                        <p:tav tm="0">
                                          <p:val>
                                            <p:fltVal val="0"/>
                                          </p:val>
                                        </p:tav>
                                        <p:tav tm="100000">
                                          <p:val>
                                            <p:strVal val="#ppt_w"/>
                                          </p:val>
                                        </p:tav>
                                      </p:tavLst>
                                    </p:anim>
                                    <p:anim calcmode="lin" valueType="num">
                                      <p:cBhvr>
                                        <p:cTn id="18" dur="750" fill="hold"/>
                                        <p:tgtEl>
                                          <p:spTgt spid="28"/>
                                        </p:tgtEl>
                                        <p:attrNameLst>
                                          <p:attrName>ppt_h</p:attrName>
                                        </p:attrNameLst>
                                      </p:cBhvr>
                                      <p:tavLst>
                                        <p:tav tm="0">
                                          <p:val>
                                            <p:fltVal val="0"/>
                                          </p:val>
                                        </p:tav>
                                        <p:tav tm="100000">
                                          <p:val>
                                            <p:strVal val="#ppt_h"/>
                                          </p:val>
                                        </p:tav>
                                      </p:tavLst>
                                    </p:anim>
                                    <p:animEffect transition="in" filter="fade">
                                      <p:cBhvr>
                                        <p:cTn id="19" dur="750"/>
                                        <p:tgtEl>
                                          <p:spTgt spid="28"/>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29"/>
                                        </p:tgtEl>
                                        <p:attrNameLst>
                                          <p:attrName>style.visibility</p:attrName>
                                        </p:attrNameLst>
                                      </p:cBhvr>
                                      <p:to>
                                        <p:strVal val="visible"/>
                                      </p:to>
                                    </p:set>
                                    <p:anim calcmode="lin" valueType="num">
                                      <p:cBhvr>
                                        <p:cTn id="22" dur="750" fill="hold"/>
                                        <p:tgtEl>
                                          <p:spTgt spid="29"/>
                                        </p:tgtEl>
                                        <p:attrNameLst>
                                          <p:attrName>ppt_w</p:attrName>
                                        </p:attrNameLst>
                                      </p:cBhvr>
                                      <p:tavLst>
                                        <p:tav tm="0">
                                          <p:val>
                                            <p:fltVal val="0"/>
                                          </p:val>
                                        </p:tav>
                                        <p:tav tm="100000">
                                          <p:val>
                                            <p:strVal val="#ppt_w"/>
                                          </p:val>
                                        </p:tav>
                                      </p:tavLst>
                                    </p:anim>
                                    <p:anim calcmode="lin" valueType="num">
                                      <p:cBhvr>
                                        <p:cTn id="23" dur="750" fill="hold"/>
                                        <p:tgtEl>
                                          <p:spTgt spid="29"/>
                                        </p:tgtEl>
                                        <p:attrNameLst>
                                          <p:attrName>ppt_h</p:attrName>
                                        </p:attrNameLst>
                                      </p:cBhvr>
                                      <p:tavLst>
                                        <p:tav tm="0">
                                          <p:val>
                                            <p:fltVal val="0"/>
                                          </p:val>
                                        </p:tav>
                                        <p:tav tm="100000">
                                          <p:val>
                                            <p:strVal val="#ppt_h"/>
                                          </p:val>
                                        </p:tav>
                                      </p:tavLst>
                                    </p:anim>
                                    <p:animEffect transition="in" filter="fade">
                                      <p:cBhvr>
                                        <p:cTn id="24" dur="750"/>
                                        <p:tgtEl>
                                          <p:spTgt spid="29"/>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30"/>
                                        </p:tgtEl>
                                        <p:attrNameLst>
                                          <p:attrName>style.visibility</p:attrName>
                                        </p:attrNameLst>
                                      </p:cBhvr>
                                      <p:to>
                                        <p:strVal val="visible"/>
                                      </p:to>
                                    </p:set>
                                    <p:anim calcmode="lin" valueType="num">
                                      <p:cBhvr>
                                        <p:cTn id="27" dur="750" fill="hold"/>
                                        <p:tgtEl>
                                          <p:spTgt spid="30"/>
                                        </p:tgtEl>
                                        <p:attrNameLst>
                                          <p:attrName>ppt_w</p:attrName>
                                        </p:attrNameLst>
                                      </p:cBhvr>
                                      <p:tavLst>
                                        <p:tav tm="0">
                                          <p:val>
                                            <p:fltVal val="0"/>
                                          </p:val>
                                        </p:tav>
                                        <p:tav tm="100000">
                                          <p:val>
                                            <p:strVal val="#ppt_w"/>
                                          </p:val>
                                        </p:tav>
                                      </p:tavLst>
                                    </p:anim>
                                    <p:anim calcmode="lin" valueType="num">
                                      <p:cBhvr>
                                        <p:cTn id="28" dur="750" fill="hold"/>
                                        <p:tgtEl>
                                          <p:spTgt spid="30"/>
                                        </p:tgtEl>
                                        <p:attrNameLst>
                                          <p:attrName>ppt_h</p:attrName>
                                        </p:attrNameLst>
                                      </p:cBhvr>
                                      <p:tavLst>
                                        <p:tav tm="0">
                                          <p:val>
                                            <p:fltVal val="0"/>
                                          </p:val>
                                        </p:tav>
                                        <p:tav tm="100000">
                                          <p:val>
                                            <p:strVal val="#ppt_h"/>
                                          </p:val>
                                        </p:tav>
                                      </p:tavLst>
                                    </p:anim>
                                    <p:animEffect transition="in" filter="fade">
                                      <p:cBhvr>
                                        <p:cTn id="29" dur="750"/>
                                        <p:tgtEl>
                                          <p:spTgt spid="30"/>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31"/>
                                        </p:tgtEl>
                                        <p:attrNameLst>
                                          <p:attrName>style.visibility</p:attrName>
                                        </p:attrNameLst>
                                      </p:cBhvr>
                                      <p:to>
                                        <p:strVal val="visible"/>
                                      </p:to>
                                    </p:set>
                                    <p:anim calcmode="lin" valueType="num">
                                      <p:cBhvr>
                                        <p:cTn id="32" dur="750" fill="hold"/>
                                        <p:tgtEl>
                                          <p:spTgt spid="31"/>
                                        </p:tgtEl>
                                        <p:attrNameLst>
                                          <p:attrName>ppt_w</p:attrName>
                                        </p:attrNameLst>
                                      </p:cBhvr>
                                      <p:tavLst>
                                        <p:tav tm="0">
                                          <p:val>
                                            <p:fltVal val="0"/>
                                          </p:val>
                                        </p:tav>
                                        <p:tav tm="100000">
                                          <p:val>
                                            <p:strVal val="#ppt_w"/>
                                          </p:val>
                                        </p:tav>
                                      </p:tavLst>
                                    </p:anim>
                                    <p:anim calcmode="lin" valueType="num">
                                      <p:cBhvr>
                                        <p:cTn id="33" dur="750" fill="hold"/>
                                        <p:tgtEl>
                                          <p:spTgt spid="31"/>
                                        </p:tgtEl>
                                        <p:attrNameLst>
                                          <p:attrName>ppt_h</p:attrName>
                                        </p:attrNameLst>
                                      </p:cBhvr>
                                      <p:tavLst>
                                        <p:tav tm="0">
                                          <p:val>
                                            <p:fltVal val="0"/>
                                          </p:val>
                                        </p:tav>
                                        <p:tav tm="100000">
                                          <p:val>
                                            <p:strVal val="#ppt_h"/>
                                          </p:val>
                                        </p:tav>
                                      </p:tavLst>
                                    </p:anim>
                                    <p:animEffect transition="in" filter="fade">
                                      <p:cBhvr>
                                        <p:cTn id="34" dur="750"/>
                                        <p:tgtEl>
                                          <p:spTgt spid="31"/>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2"/>
                                        </p:tgtEl>
                                        <p:attrNameLst>
                                          <p:attrName>style.visibility</p:attrName>
                                        </p:attrNameLst>
                                      </p:cBhvr>
                                      <p:to>
                                        <p:strVal val="visible"/>
                                      </p:to>
                                    </p:set>
                                    <p:anim calcmode="lin" valueType="num">
                                      <p:cBhvr>
                                        <p:cTn id="37" dur="750" fill="hold"/>
                                        <p:tgtEl>
                                          <p:spTgt spid="32"/>
                                        </p:tgtEl>
                                        <p:attrNameLst>
                                          <p:attrName>ppt_w</p:attrName>
                                        </p:attrNameLst>
                                      </p:cBhvr>
                                      <p:tavLst>
                                        <p:tav tm="0">
                                          <p:val>
                                            <p:fltVal val="0"/>
                                          </p:val>
                                        </p:tav>
                                        <p:tav tm="100000">
                                          <p:val>
                                            <p:strVal val="#ppt_w"/>
                                          </p:val>
                                        </p:tav>
                                      </p:tavLst>
                                    </p:anim>
                                    <p:anim calcmode="lin" valueType="num">
                                      <p:cBhvr>
                                        <p:cTn id="38" dur="750" fill="hold"/>
                                        <p:tgtEl>
                                          <p:spTgt spid="32"/>
                                        </p:tgtEl>
                                        <p:attrNameLst>
                                          <p:attrName>ppt_h</p:attrName>
                                        </p:attrNameLst>
                                      </p:cBhvr>
                                      <p:tavLst>
                                        <p:tav tm="0">
                                          <p:val>
                                            <p:fltVal val="0"/>
                                          </p:val>
                                        </p:tav>
                                        <p:tav tm="100000">
                                          <p:val>
                                            <p:strVal val="#ppt_h"/>
                                          </p:val>
                                        </p:tav>
                                      </p:tavLst>
                                    </p:anim>
                                    <p:animEffect transition="in" filter="fade">
                                      <p:cBhvr>
                                        <p:cTn id="39" dur="750"/>
                                        <p:tgtEl>
                                          <p:spTgt spid="3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750" fill="hold"/>
                                        <p:tgtEl>
                                          <p:spTgt spid="33"/>
                                        </p:tgtEl>
                                        <p:attrNameLst>
                                          <p:attrName>ppt_w</p:attrName>
                                        </p:attrNameLst>
                                      </p:cBhvr>
                                      <p:tavLst>
                                        <p:tav tm="0">
                                          <p:val>
                                            <p:fltVal val="0"/>
                                          </p:val>
                                        </p:tav>
                                        <p:tav tm="100000">
                                          <p:val>
                                            <p:strVal val="#ppt_w"/>
                                          </p:val>
                                        </p:tav>
                                      </p:tavLst>
                                    </p:anim>
                                    <p:anim calcmode="lin" valueType="num">
                                      <p:cBhvr>
                                        <p:cTn id="43" dur="750" fill="hold"/>
                                        <p:tgtEl>
                                          <p:spTgt spid="33"/>
                                        </p:tgtEl>
                                        <p:attrNameLst>
                                          <p:attrName>ppt_h</p:attrName>
                                        </p:attrNameLst>
                                      </p:cBhvr>
                                      <p:tavLst>
                                        <p:tav tm="0">
                                          <p:val>
                                            <p:fltVal val="0"/>
                                          </p:val>
                                        </p:tav>
                                        <p:tav tm="100000">
                                          <p:val>
                                            <p:strVal val="#ppt_h"/>
                                          </p:val>
                                        </p:tav>
                                      </p:tavLst>
                                    </p:anim>
                                    <p:animEffect transition="in" filter="fade">
                                      <p:cBhvr>
                                        <p:cTn id="44" dur="750"/>
                                        <p:tgtEl>
                                          <p:spTgt spid="3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750" fill="hold"/>
                                        <p:tgtEl>
                                          <p:spTgt spid="34"/>
                                        </p:tgtEl>
                                        <p:attrNameLst>
                                          <p:attrName>ppt_w</p:attrName>
                                        </p:attrNameLst>
                                      </p:cBhvr>
                                      <p:tavLst>
                                        <p:tav tm="0">
                                          <p:val>
                                            <p:fltVal val="0"/>
                                          </p:val>
                                        </p:tav>
                                        <p:tav tm="100000">
                                          <p:val>
                                            <p:strVal val="#ppt_w"/>
                                          </p:val>
                                        </p:tav>
                                      </p:tavLst>
                                    </p:anim>
                                    <p:anim calcmode="lin" valueType="num">
                                      <p:cBhvr>
                                        <p:cTn id="48" dur="750" fill="hold"/>
                                        <p:tgtEl>
                                          <p:spTgt spid="34"/>
                                        </p:tgtEl>
                                        <p:attrNameLst>
                                          <p:attrName>ppt_h</p:attrName>
                                        </p:attrNameLst>
                                      </p:cBhvr>
                                      <p:tavLst>
                                        <p:tav tm="0">
                                          <p:val>
                                            <p:fltVal val="0"/>
                                          </p:val>
                                        </p:tav>
                                        <p:tav tm="100000">
                                          <p:val>
                                            <p:strVal val="#ppt_h"/>
                                          </p:val>
                                        </p:tav>
                                      </p:tavLst>
                                    </p:anim>
                                    <p:animEffect transition="in" filter="fade">
                                      <p:cBhvr>
                                        <p:cTn id="49" dur="750"/>
                                        <p:tgtEl>
                                          <p:spTgt spid="34"/>
                                        </p:tgtEl>
                                      </p:cBhvr>
                                    </p:animEffect>
                                  </p:childTnLst>
                                </p:cTn>
                              </p:par>
                            </p:childTnLst>
                          </p:cTn>
                        </p:par>
                        <p:par>
                          <p:cTn id="50" fill="hold">
                            <p:stCondLst>
                              <p:cond delay="1050"/>
                            </p:stCondLst>
                            <p:childTnLst>
                              <p:par>
                                <p:cTn id="51" presetID="31" presetClass="entr" presetSubtype="0" fill="hold" grpId="0" nodeType="afterEffect">
                                  <p:stCondLst>
                                    <p:cond delay="0"/>
                                  </p:stCondLst>
                                  <p:iterate type="lt">
                                    <p:tmPct val="5000"/>
                                  </p:iterate>
                                  <p:childTnLst>
                                    <p:set>
                                      <p:cBhvr>
                                        <p:cTn id="52" dur="1" fill="hold">
                                          <p:stCondLst>
                                            <p:cond delay="0"/>
                                          </p:stCondLst>
                                        </p:cTn>
                                        <p:tgtEl>
                                          <p:spTgt spid="35"/>
                                        </p:tgtEl>
                                        <p:attrNameLst>
                                          <p:attrName>style.visibility</p:attrName>
                                        </p:attrNameLst>
                                      </p:cBhvr>
                                      <p:to>
                                        <p:strVal val="visible"/>
                                      </p:to>
                                    </p:set>
                                    <p:anim calcmode="lin" valueType="num">
                                      <p:cBhvr>
                                        <p:cTn id="53" dur="750" fill="hold"/>
                                        <p:tgtEl>
                                          <p:spTgt spid="35"/>
                                        </p:tgtEl>
                                        <p:attrNameLst>
                                          <p:attrName>ppt_w</p:attrName>
                                        </p:attrNameLst>
                                      </p:cBhvr>
                                      <p:tavLst>
                                        <p:tav tm="0">
                                          <p:val>
                                            <p:fltVal val="0"/>
                                          </p:val>
                                        </p:tav>
                                        <p:tav tm="100000">
                                          <p:val>
                                            <p:strVal val="#ppt_w"/>
                                          </p:val>
                                        </p:tav>
                                      </p:tavLst>
                                    </p:anim>
                                    <p:anim calcmode="lin" valueType="num">
                                      <p:cBhvr>
                                        <p:cTn id="54" dur="750" fill="hold"/>
                                        <p:tgtEl>
                                          <p:spTgt spid="35"/>
                                        </p:tgtEl>
                                        <p:attrNameLst>
                                          <p:attrName>ppt_h</p:attrName>
                                        </p:attrNameLst>
                                      </p:cBhvr>
                                      <p:tavLst>
                                        <p:tav tm="0">
                                          <p:val>
                                            <p:fltVal val="0"/>
                                          </p:val>
                                        </p:tav>
                                        <p:tav tm="100000">
                                          <p:val>
                                            <p:strVal val="#ppt_h"/>
                                          </p:val>
                                        </p:tav>
                                      </p:tavLst>
                                    </p:anim>
                                    <p:anim calcmode="lin" valueType="num">
                                      <p:cBhvr>
                                        <p:cTn id="55" dur="750" fill="hold"/>
                                        <p:tgtEl>
                                          <p:spTgt spid="35"/>
                                        </p:tgtEl>
                                        <p:attrNameLst>
                                          <p:attrName>style.rotation</p:attrName>
                                        </p:attrNameLst>
                                      </p:cBhvr>
                                      <p:tavLst>
                                        <p:tav tm="0">
                                          <p:val>
                                            <p:fltVal val="90"/>
                                          </p:val>
                                        </p:tav>
                                        <p:tav tm="100000">
                                          <p:val>
                                            <p:fltVal val="0"/>
                                          </p:val>
                                        </p:tav>
                                      </p:tavLst>
                                    </p:anim>
                                    <p:animEffect transition="in" filter="fade">
                                      <p:cBhvr>
                                        <p:cTn id="56" dur="750"/>
                                        <p:tgtEl>
                                          <p:spTgt spid="35"/>
                                        </p:tgtEl>
                                      </p:cBhvr>
                                    </p:animEffect>
                                  </p:childTnLst>
                                </p:cTn>
                              </p:par>
                            </p:childTnLst>
                          </p:cTn>
                        </p:par>
                        <p:par>
                          <p:cTn id="57" fill="hold">
                            <p:stCondLst>
                              <p:cond delay="1800"/>
                            </p:stCondLst>
                            <p:childTnLst>
                              <p:par>
                                <p:cTn id="58" presetID="22" presetClass="entr" presetSubtype="8" fill="hold"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left)">
                                      <p:cBhvr>
                                        <p:cTn id="60" dur="500"/>
                                        <p:tgtEl>
                                          <p:spTgt spid="38"/>
                                        </p:tgtEl>
                                      </p:cBhvr>
                                    </p:animEffect>
                                  </p:childTnLst>
                                </p:cTn>
                              </p:par>
                              <p:par>
                                <p:cTn id="61" presetID="22" presetClass="entr" presetSubtype="2"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right)">
                                      <p:cBhvr>
                                        <p:cTn id="63" dur="500"/>
                                        <p:tgtEl>
                                          <p:spTgt spid="39"/>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p:cTn id="66" dur="500" fill="hold"/>
                                        <p:tgtEl>
                                          <p:spTgt spid="36"/>
                                        </p:tgtEl>
                                        <p:attrNameLst>
                                          <p:attrName>ppt_w</p:attrName>
                                        </p:attrNameLst>
                                      </p:cBhvr>
                                      <p:tavLst>
                                        <p:tav tm="0">
                                          <p:val>
                                            <p:fltVal val="0"/>
                                          </p:val>
                                        </p:tav>
                                        <p:tav tm="100000">
                                          <p:val>
                                            <p:strVal val="#ppt_w"/>
                                          </p:val>
                                        </p:tav>
                                      </p:tavLst>
                                    </p:anim>
                                    <p:anim calcmode="lin" valueType="num">
                                      <p:cBhvr>
                                        <p:cTn id="67" dur="500" fill="hold"/>
                                        <p:tgtEl>
                                          <p:spTgt spid="36"/>
                                        </p:tgtEl>
                                        <p:attrNameLst>
                                          <p:attrName>ppt_h</p:attrName>
                                        </p:attrNameLst>
                                      </p:cBhvr>
                                      <p:tavLst>
                                        <p:tav tm="0">
                                          <p:val>
                                            <p:fltVal val="0"/>
                                          </p:val>
                                        </p:tav>
                                        <p:tav tm="100000">
                                          <p:val>
                                            <p:strVal val="#ppt_h"/>
                                          </p:val>
                                        </p:tav>
                                      </p:tavLst>
                                    </p:anim>
                                    <p:animEffect transition="in" filter="fade">
                                      <p:cBhvr>
                                        <p:cTn id="68" dur="500"/>
                                        <p:tgtEl>
                                          <p:spTgt spid="36"/>
                                        </p:tgtEl>
                                      </p:cBhvr>
                                    </p:animEffect>
                                  </p:childTnLst>
                                </p:cTn>
                              </p:par>
                            </p:childTnLst>
                          </p:cTn>
                        </p:par>
                        <p:par>
                          <p:cTn id="69" fill="hold">
                            <p:stCondLst>
                              <p:cond delay="2300"/>
                            </p:stCondLst>
                            <p:childTnLst>
                              <p:par>
                                <p:cTn id="70" presetID="31" presetClass="entr" presetSubtype="0"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p:cTn id="72" dur="1000" fill="hold"/>
                                        <p:tgtEl>
                                          <p:spTgt spid="37"/>
                                        </p:tgtEl>
                                        <p:attrNameLst>
                                          <p:attrName>ppt_w</p:attrName>
                                        </p:attrNameLst>
                                      </p:cBhvr>
                                      <p:tavLst>
                                        <p:tav tm="0">
                                          <p:val>
                                            <p:fltVal val="0"/>
                                          </p:val>
                                        </p:tav>
                                        <p:tav tm="100000">
                                          <p:val>
                                            <p:strVal val="#ppt_w"/>
                                          </p:val>
                                        </p:tav>
                                      </p:tavLst>
                                    </p:anim>
                                    <p:anim calcmode="lin" valueType="num">
                                      <p:cBhvr>
                                        <p:cTn id="73" dur="1000" fill="hold"/>
                                        <p:tgtEl>
                                          <p:spTgt spid="37"/>
                                        </p:tgtEl>
                                        <p:attrNameLst>
                                          <p:attrName>ppt_h</p:attrName>
                                        </p:attrNameLst>
                                      </p:cBhvr>
                                      <p:tavLst>
                                        <p:tav tm="0">
                                          <p:val>
                                            <p:fltVal val="0"/>
                                          </p:val>
                                        </p:tav>
                                        <p:tav tm="100000">
                                          <p:val>
                                            <p:strVal val="#ppt_h"/>
                                          </p:val>
                                        </p:tav>
                                      </p:tavLst>
                                    </p:anim>
                                    <p:anim calcmode="lin" valueType="num">
                                      <p:cBhvr>
                                        <p:cTn id="74" dur="1000" fill="hold"/>
                                        <p:tgtEl>
                                          <p:spTgt spid="37"/>
                                        </p:tgtEl>
                                        <p:attrNameLst>
                                          <p:attrName>style.rotation</p:attrName>
                                        </p:attrNameLst>
                                      </p:cBhvr>
                                      <p:tavLst>
                                        <p:tav tm="0">
                                          <p:val>
                                            <p:fltVal val="90"/>
                                          </p:val>
                                        </p:tav>
                                        <p:tav tm="100000">
                                          <p:val>
                                            <p:fltVal val="0"/>
                                          </p:val>
                                        </p:tav>
                                      </p:tavLst>
                                    </p:anim>
                                    <p:animEffect transition="in" filter="fade">
                                      <p:cBhvr>
                                        <p:cTn id="75"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6"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21301" y="341873"/>
            <a:ext cx="1518364"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sym typeface="宋体" pitchFamily="2" charset="-122"/>
              </a:rPr>
              <a:t>实践者说</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4"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3</a:t>
              </a:r>
              <a:endParaRPr lang="zh-CN" altLang="en-US" sz="3600" b="1" spc="-300" dirty="0">
                <a:solidFill>
                  <a:schemeClr val="bg1"/>
                </a:solidFill>
                <a:latin typeface="微软雅黑" pitchFamily="34" charset="-122"/>
                <a:ea typeface="微软雅黑" pitchFamily="34" charset="-122"/>
              </a:endParaRPr>
            </a:p>
          </p:txBody>
        </p:sp>
      </p:grpSp>
      <p:sp>
        <p:nvSpPr>
          <p:cNvPr id="10" name="TextBox 9"/>
          <p:cNvSpPr txBox="1"/>
          <p:nvPr/>
        </p:nvSpPr>
        <p:spPr>
          <a:xfrm>
            <a:off x="4412157" y="502519"/>
            <a:ext cx="10125829" cy="1177235"/>
          </a:xfrm>
          <a:prstGeom prst="rect">
            <a:avLst/>
          </a:prstGeom>
          <a:noFill/>
        </p:spPr>
        <p:txBody>
          <a:bodyPr wrap="square" lIns="68571" tIns="34285" rIns="68571" bIns="34285">
            <a:spAutoFit/>
          </a:bodyPr>
          <a:lstStyle/>
          <a:p>
            <a:pPr lvl="0">
              <a:lnSpc>
                <a:spcPct val="150000"/>
              </a:lnSpc>
              <a:defRPr/>
            </a:pPr>
            <a:r>
              <a:rPr lang="zh-CN" altLang="en-US" sz="2800" b="1" dirty="0" smtClean="0">
                <a:solidFill>
                  <a:srgbClr val="00B0F0"/>
                </a:solidFill>
                <a:latin typeface="微软雅黑" pitchFamily="34" charset="-122"/>
                <a:ea typeface="微软雅黑" pitchFamily="34" charset="-122"/>
                <a:sym typeface="宋体" pitchFamily="2" charset="-122"/>
              </a:rPr>
              <a:t>实践者说 </a:t>
            </a:r>
            <a:endParaRPr lang="en-US" altLang="zh-CN" sz="2800" b="1" dirty="0" smtClean="0">
              <a:solidFill>
                <a:srgbClr val="00B0F0"/>
              </a:solidFill>
              <a:latin typeface="微软雅黑" pitchFamily="34" charset="-122"/>
              <a:ea typeface="微软雅黑" pitchFamily="34" charset="-122"/>
              <a:sym typeface="宋体" pitchFamily="2" charset="-122"/>
            </a:endParaRPr>
          </a:p>
          <a:p>
            <a:pPr lvl="0">
              <a:lnSpc>
                <a:spcPct val="150000"/>
              </a:lnSpc>
              <a:buFont typeface="Wingdings" pitchFamily="2" charset="2"/>
              <a:buChar char="l"/>
              <a:defRPr/>
            </a:pPr>
            <a:r>
              <a:rPr lang="zh-CN" altLang="en-US" sz="2000" b="1" kern="0" dirty="0" smtClean="0">
                <a:solidFill>
                  <a:schemeClr val="bg1">
                    <a:lumMod val="50000"/>
                  </a:schemeClr>
                </a:solidFill>
                <a:latin typeface="微软雅黑"/>
                <a:ea typeface="微软雅黑"/>
              </a:rPr>
              <a:t> 我相信思维模式的意义，</a:t>
            </a:r>
            <a:r>
              <a:rPr lang="en-US" altLang="zh-CN" sz="2000" b="1" kern="0" dirty="0" smtClean="0">
                <a:solidFill>
                  <a:schemeClr val="bg1">
                    <a:lumMod val="50000"/>
                  </a:schemeClr>
                </a:solidFill>
                <a:latin typeface="微软雅黑"/>
                <a:ea typeface="微软雅黑"/>
              </a:rPr>
              <a:t>80%</a:t>
            </a:r>
            <a:r>
              <a:rPr lang="zh-CN" altLang="en-US" sz="2000" b="1" kern="0" dirty="0" smtClean="0">
                <a:solidFill>
                  <a:schemeClr val="bg1">
                    <a:lumMod val="50000"/>
                  </a:schemeClr>
                </a:solidFill>
                <a:latin typeface="微软雅黑"/>
                <a:ea typeface="微软雅黑"/>
              </a:rPr>
              <a:t>认为放入实践有重大挑战。</a:t>
            </a:r>
            <a:endParaRPr lang="en-US" altLang="zh-CN" sz="2000" b="1" kern="0" dirty="0" smtClean="0">
              <a:solidFill>
                <a:schemeClr val="bg1">
                  <a:lumMod val="50000"/>
                </a:schemeClr>
              </a:solidFill>
              <a:latin typeface="微软雅黑"/>
              <a:ea typeface="微软雅黑"/>
            </a:endParaRPr>
          </a:p>
        </p:txBody>
      </p:sp>
      <p:pic>
        <p:nvPicPr>
          <p:cNvPr id="3074" name="Picture 2" descr="E:\openmind\IA002\picture\fan1.png"/>
          <p:cNvPicPr>
            <a:picLocks noChangeAspect="1" noChangeArrowheads="1"/>
          </p:cNvPicPr>
          <p:nvPr/>
        </p:nvPicPr>
        <p:blipFill>
          <a:blip r:embed="rId3" cstate="print"/>
          <a:srcRect/>
          <a:stretch>
            <a:fillRect/>
          </a:stretch>
        </p:blipFill>
        <p:spPr bwMode="auto">
          <a:xfrm>
            <a:off x="195263" y="1285557"/>
            <a:ext cx="4102417" cy="5301895"/>
          </a:xfrm>
          <a:prstGeom prst="rect">
            <a:avLst/>
          </a:prstGeom>
          <a:noFill/>
        </p:spPr>
      </p:pic>
      <p:pic>
        <p:nvPicPr>
          <p:cNvPr id="3075" name="Picture 3" descr="E:\openmind\IA002\picture\fan2.png"/>
          <p:cNvPicPr>
            <a:picLocks noChangeAspect="1" noChangeArrowheads="1"/>
          </p:cNvPicPr>
          <p:nvPr/>
        </p:nvPicPr>
        <p:blipFill>
          <a:blip r:embed="rId4" cstate="print"/>
          <a:srcRect/>
          <a:stretch>
            <a:fillRect/>
          </a:stretch>
        </p:blipFill>
        <p:spPr bwMode="auto">
          <a:xfrm>
            <a:off x="4410074" y="1714183"/>
            <a:ext cx="7475849" cy="4932045"/>
          </a:xfrm>
          <a:prstGeom prst="rect">
            <a:avLst/>
          </a:prstGeom>
          <a:noFill/>
        </p:spPr>
      </p:pic>
    </p:spTree>
    <p:extLst>
      <p:ext uri="{BB962C8B-B14F-4D97-AF65-F5344CB8AC3E}">
        <p14:creationId xmlns="" xmlns:p14="http://schemas.microsoft.com/office/powerpoint/2010/main" val="2481407489"/>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21301" y="341873"/>
            <a:ext cx="1518364"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sym typeface="宋体" pitchFamily="2" charset="-122"/>
              </a:rPr>
              <a:t>研究者说</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4"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3</a:t>
              </a:r>
              <a:endParaRPr lang="zh-CN" altLang="en-US" sz="3600" b="1" spc="-300" dirty="0">
                <a:solidFill>
                  <a:schemeClr val="bg1"/>
                </a:solidFill>
                <a:latin typeface="微软雅黑" pitchFamily="34" charset="-122"/>
                <a:ea typeface="微软雅黑" pitchFamily="34" charset="-122"/>
              </a:endParaRPr>
            </a:p>
          </p:txBody>
        </p:sp>
      </p:grpSp>
      <p:sp>
        <p:nvSpPr>
          <p:cNvPr id="10" name="TextBox 9"/>
          <p:cNvSpPr txBox="1"/>
          <p:nvPr/>
        </p:nvSpPr>
        <p:spPr>
          <a:xfrm>
            <a:off x="1023962" y="1105236"/>
            <a:ext cx="10125829" cy="1638900"/>
          </a:xfrm>
          <a:prstGeom prst="rect">
            <a:avLst/>
          </a:prstGeom>
          <a:noFill/>
        </p:spPr>
        <p:txBody>
          <a:bodyPr wrap="square" lIns="68571" tIns="34285" rIns="68571" bIns="34285">
            <a:spAutoFit/>
          </a:bodyPr>
          <a:lstStyle/>
          <a:p>
            <a:pPr lvl="0">
              <a:lnSpc>
                <a:spcPct val="150000"/>
              </a:lnSpc>
              <a:defRPr/>
            </a:pPr>
            <a:r>
              <a:rPr lang="en-US" altLang="zh-CN" sz="2800" b="1" dirty="0" smtClean="0">
                <a:solidFill>
                  <a:srgbClr val="00B0F0"/>
                </a:solidFill>
                <a:latin typeface="微软雅黑" pitchFamily="34" charset="-122"/>
                <a:ea typeface="微软雅黑" pitchFamily="34" charset="-122"/>
                <a:sym typeface="宋体" pitchFamily="2" charset="-122"/>
              </a:rPr>
              <a:t>growth mindset </a:t>
            </a:r>
            <a:r>
              <a:rPr lang="zh-CN" altLang="en-US" sz="2800" b="1" dirty="0" smtClean="0">
                <a:solidFill>
                  <a:srgbClr val="00B0F0"/>
                </a:solidFill>
                <a:latin typeface="微软雅黑" pitchFamily="34" charset="-122"/>
                <a:ea typeface="微软雅黑" pitchFamily="34" charset="-122"/>
                <a:sym typeface="宋体" pitchFamily="2" charset="-122"/>
              </a:rPr>
              <a:t>核心假设 </a:t>
            </a:r>
            <a:endParaRPr lang="en-US" altLang="zh-CN" sz="2800" b="1" dirty="0" smtClean="0">
              <a:solidFill>
                <a:srgbClr val="00B0F0"/>
              </a:solidFill>
              <a:latin typeface="微软雅黑" pitchFamily="34" charset="-122"/>
              <a:ea typeface="微软雅黑" pitchFamily="34" charset="-122"/>
              <a:sym typeface="宋体" pitchFamily="2" charset="-122"/>
            </a:endParaRPr>
          </a:p>
          <a:p>
            <a:pPr lvl="0">
              <a:lnSpc>
                <a:spcPct val="150000"/>
              </a:lnSpc>
              <a:buFont typeface="Wingdings" pitchFamily="2" charset="2"/>
              <a:buChar char="l"/>
              <a:defRPr/>
            </a:pPr>
            <a:r>
              <a:rPr lang="zh-CN" altLang="en-US" sz="2000" b="1" kern="0" dirty="0" smtClean="0">
                <a:solidFill>
                  <a:schemeClr val="bg1">
                    <a:lumMod val="50000"/>
                  </a:schemeClr>
                </a:solidFill>
                <a:latin typeface="微软雅黑"/>
                <a:ea typeface="微软雅黑"/>
              </a:rPr>
              <a:t> 思维模式与学业成绩相关。成长型思维的学业成绩优于固定型思维的。 </a:t>
            </a:r>
            <a:endParaRPr lang="en-US" altLang="zh-CN" sz="2000" b="1" kern="0" dirty="0" smtClean="0">
              <a:solidFill>
                <a:schemeClr val="bg1">
                  <a:lumMod val="50000"/>
                </a:schemeClr>
              </a:solidFill>
              <a:latin typeface="微软雅黑"/>
              <a:ea typeface="微软雅黑"/>
            </a:endParaRPr>
          </a:p>
          <a:p>
            <a:pPr lvl="0">
              <a:lnSpc>
                <a:spcPct val="150000"/>
              </a:lnSpc>
              <a:buFont typeface="Wingdings" pitchFamily="2" charset="2"/>
              <a:buChar char="l"/>
              <a:defRPr/>
            </a:pPr>
            <a:r>
              <a:rPr lang="zh-CN" altLang="en-US" sz="2000" b="1" kern="0" dirty="0" smtClean="0">
                <a:solidFill>
                  <a:schemeClr val="bg1">
                    <a:lumMod val="50000"/>
                  </a:schemeClr>
                </a:solidFill>
                <a:latin typeface="微软雅黑"/>
                <a:ea typeface="微软雅黑"/>
              </a:rPr>
              <a:t> 思维模式的干预能提高成绩。</a:t>
            </a:r>
            <a:endParaRPr kumimoji="0" lang="en-US" altLang="zh-CN" sz="2000" b="1" i="0" u="none" strike="noStrike" kern="0" cap="none" spc="0" normalizeH="0" baseline="0" noProof="0" dirty="0">
              <a:ln>
                <a:noFill/>
              </a:ln>
              <a:solidFill>
                <a:schemeClr val="bg1">
                  <a:lumMod val="50000"/>
                </a:schemeClr>
              </a:solidFill>
              <a:effectLst/>
              <a:uLnTx/>
              <a:uFillTx/>
              <a:latin typeface="微软雅黑"/>
              <a:ea typeface="微软雅黑"/>
            </a:endParaRPr>
          </a:p>
        </p:txBody>
      </p:sp>
      <p:sp>
        <p:nvSpPr>
          <p:cNvPr id="13" name="TextBox 12"/>
          <p:cNvSpPr txBox="1"/>
          <p:nvPr/>
        </p:nvSpPr>
        <p:spPr>
          <a:xfrm>
            <a:off x="1073128" y="3189676"/>
            <a:ext cx="10799324" cy="3208561"/>
          </a:xfrm>
          <a:prstGeom prst="rect">
            <a:avLst/>
          </a:prstGeom>
          <a:noFill/>
        </p:spPr>
        <p:txBody>
          <a:bodyPr wrap="square" lIns="68571" tIns="34285" rIns="68571" bIns="34285">
            <a:spAutoFit/>
          </a:bodyPr>
          <a:lstStyle/>
          <a:p>
            <a:pPr lvl="0">
              <a:lnSpc>
                <a:spcPct val="150000"/>
              </a:lnSpc>
              <a:defRPr/>
            </a:pPr>
            <a:r>
              <a:rPr lang="zh-CN" altLang="en-US" sz="2800" b="1" dirty="0" smtClean="0">
                <a:solidFill>
                  <a:srgbClr val="00B0F0"/>
                </a:solidFill>
                <a:latin typeface="微软雅黑" pitchFamily="34" charset="-122"/>
                <a:ea typeface="微软雅黑" pitchFamily="34" charset="-122"/>
                <a:sym typeface="宋体" pitchFamily="2" charset="-122"/>
              </a:rPr>
              <a:t>元分析</a:t>
            </a:r>
            <a:endParaRPr lang="en-US" altLang="zh-CN" sz="2800" b="1" dirty="0" smtClean="0">
              <a:solidFill>
                <a:srgbClr val="00B0F0"/>
              </a:solidFill>
              <a:latin typeface="微软雅黑" pitchFamily="34" charset="-122"/>
              <a:ea typeface="微软雅黑" pitchFamily="34" charset="-122"/>
              <a:sym typeface="宋体" pitchFamily="2" charset="-122"/>
            </a:endParaRPr>
          </a:p>
          <a:p>
            <a:pPr lvl="0">
              <a:lnSpc>
                <a:spcPct val="150000"/>
              </a:lnSpc>
              <a:defRPr/>
            </a:pPr>
            <a:r>
              <a:rPr lang="en-US" altLang="zh-CN" sz="2000" b="1" kern="0" dirty="0" smtClean="0">
                <a:solidFill>
                  <a:schemeClr val="bg1">
                    <a:lumMod val="50000"/>
                  </a:schemeClr>
                </a:solidFill>
                <a:latin typeface="微软雅黑"/>
                <a:ea typeface="微软雅黑"/>
              </a:rPr>
              <a:t>Victoria F. Sisk et al.(2018) To What Extent and Under Which Circumstances Are </a:t>
            </a:r>
          </a:p>
          <a:p>
            <a:pPr lvl="0">
              <a:lnSpc>
                <a:spcPct val="150000"/>
              </a:lnSpc>
              <a:defRPr/>
            </a:pPr>
            <a:r>
              <a:rPr lang="en-US" altLang="zh-CN" sz="2000" b="1" kern="0" dirty="0" smtClean="0">
                <a:solidFill>
                  <a:schemeClr val="bg1">
                    <a:lumMod val="50000"/>
                  </a:schemeClr>
                </a:solidFill>
                <a:latin typeface="微软雅黑"/>
                <a:ea typeface="微软雅黑"/>
              </a:rPr>
              <a:t>Growth Mind-Sets Important to Academic  Achievement?</a:t>
            </a:r>
          </a:p>
          <a:p>
            <a:pPr lvl="0">
              <a:lnSpc>
                <a:spcPct val="150000"/>
              </a:lnSpc>
              <a:buFont typeface="Wingdings" pitchFamily="2" charset="2"/>
              <a:buChar char="l"/>
              <a:defRPr/>
            </a:pPr>
            <a:r>
              <a:rPr lang="zh-CN" altLang="en-US" sz="2400" b="1" kern="0" dirty="0" smtClean="0">
                <a:solidFill>
                  <a:schemeClr val="bg1">
                    <a:lumMod val="50000"/>
                  </a:schemeClr>
                </a:solidFill>
                <a:latin typeface="微软雅黑"/>
                <a:ea typeface="微软雅黑"/>
              </a:rPr>
              <a:t> </a:t>
            </a:r>
            <a:r>
              <a:rPr lang="zh-CN" altLang="en-US" sz="2000" b="1" kern="0" dirty="0" smtClean="0">
                <a:solidFill>
                  <a:schemeClr val="bg1">
                    <a:lumMod val="50000"/>
                  </a:schemeClr>
                </a:solidFill>
                <a:latin typeface="微软雅黑"/>
                <a:ea typeface="微软雅黑"/>
              </a:rPr>
              <a:t>我们检查了心态和学习成绩之间关系的强度和潜在的调节因素、心态干预对学习成绩的有效性和潜在的调节因素。 这两项综合分析的总体效应都很弱。 然而，一些研究结果支持该理论的具体原则，即低社会经济地位学生或在学术上有风险的学生可能受益于心态干预。</a:t>
            </a:r>
            <a:endParaRPr kumimoji="0" lang="en-US" altLang="zh-CN" sz="2400" b="1" i="0" u="none" strike="noStrike" kern="0" cap="none" spc="0" normalizeH="0" baseline="0" noProof="0" dirty="0">
              <a:ln>
                <a:noFill/>
              </a:ln>
              <a:solidFill>
                <a:schemeClr val="bg1">
                  <a:lumMod val="50000"/>
                </a:schemeClr>
              </a:solidFill>
              <a:effectLst/>
              <a:uLnTx/>
              <a:uFillTx/>
              <a:latin typeface="微软雅黑"/>
              <a:ea typeface="微软雅黑"/>
            </a:endParaRPr>
          </a:p>
        </p:txBody>
      </p:sp>
    </p:spTree>
    <p:extLst>
      <p:ext uri="{BB962C8B-B14F-4D97-AF65-F5344CB8AC3E}">
        <p14:creationId xmlns="" xmlns:p14="http://schemas.microsoft.com/office/powerpoint/2010/main" val="2481407489"/>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21301" y="341873"/>
            <a:ext cx="1518364"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sym typeface="宋体" pitchFamily="2" charset="-122"/>
              </a:rPr>
              <a:t>研究者说</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4"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3</a:t>
              </a:r>
              <a:endParaRPr lang="zh-CN" altLang="en-US" sz="3600" b="1" spc="-300" dirty="0">
                <a:solidFill>
                  <a:schemeClr val="bg1"/>
                </a:solidFill>
                <a:latin typeface="微软雅黑" pitchFamily="34" charset="-122"/>
                <a:ea typeface="微软雅黑" pitchFamily="34" charset="-122"/>
              </a:endParaRPr>
            </a:p>
          </p:txBody>
        </p:sp>
      </p:grpSp>
      <p:sp>
        <p:nvSpPr>
          <p:cNvPr id="10" name="TextBox 9"/>
          <p:cNvSpPr txBox="1"/>
          <p:nvPr/>
        </p:nvSpPr>
        <p:spPr>
          <a:xfrm>
            <a:off x="1023962" y="854520"/>
            <a:ext cx="10125829" cy="3023895"/>
          </a:xfrm>
          <a:prstGeom prst="rect">
            <a:avLst/>
          </a:prstGeom>
          <a:noFill/>
        </p:spPr>
        <p:txBody>
          <a:bodyPr wrap="square" lIns="68571" tIns="34285" rIns="68571" bIns="34285">
            <a:spAutoFit/>
          </a:bodyPr>
          <a:lstStyle/>
          <a:p>
            <a:pPr lvl="0">
              <a:lnSpc>
                <a:spcPct val="150000"/>
              </a:lnSpc>
              <a:defRPr/>
            </a:pPr>
            <a:r>
              <a:rPr lang="zh-CN" altLang="en-US" sz="2800" b="1" dirty="0" smtClean="0">
                <a:solidFill>
                  <a:srgbClr val="00B0F0"/>
                </a:solidFill>
                <a:latin typeface="微软雅黑" pitchFamily="34" charset="-122"/>
                <a:ea typeface="微软雅黑" pitchFamily="34" charset="-122"/>
                <a:sym typeface="宋体" pitchFamily="2" charset="-122"/>
              </a:rPr>
              <a:t>实验复制</a:t>
            </a:r>
            <a:endParaRPr lang="en-US" altLang="zh-CN" sz="2800" b="1" dirty="0" smtClean="0">
              <a:solidFill>
                <a:srgbClr val="00B0F0"/>
              </a:solidFill>
              <a:latin typeface="微软雅黑" pitchFamily="34" charset="-122"/>
              <a:ea typeface="微软雅黑" pitchFamily="34" charset="-122"/>
              <a:sym typeface="宋体" pitchFamily="2" charset="-122"/>
            </a:endParaRPr>
          </a:p>
          <a:p>
            <a:pPr lvl="0">
              <a:lnSpc>
                <a:spcPct val="150000"/>
              </a:lnSpc>
              <a:buFont typeface="Wingdings" pitchFamily="2" charset="2"/>
              <a:buChar char="l"/>
              <a:defRPr/>
            </a:pPr>
            <a:r>
              <a:rPr lang="zh-CN" altLang="en-US" sz="2000" b="1" kern="0" dirty="0" smtClean="0">
                <a:solidFill>
                  <a:schemeClr val="bg1">
                    <a:lumMod val="50000"/>
                  </a:schemeClr>
                </a:solidFill>
                <a:latin typeface="微软雅黑"/>
                <a:ea typeface="微软雅黑"/>
              </a:rPr>
              <a:t> 原始实验：</a:t>
            </a:r>
            <a:r>
              <a:rPr lang="en-US" altLang="zh-CN" sz="2000" b="1" kern="0" dirty="0" smtClean="0">
                <a:solidFill>
                  <a:schemeClr val="bg1">
                    <a:lumMod val="50000"/>
                  </a:schemeClr>
                </a:solidFill>
                <a:latin typeface="微软雅黑"/>
                <a:ea typeface="微软雅黑"/>
              </a:rPr>
              <a:t>Mueller, C. M., &amp; </a:t>
            </a:r>
            <a:r>
              <a:rPr lang="en-US" altLang="zh-CN" sz="2000" b="1" kern="0" dirty="0" err="1" smtClean="0">
                <a:solidFill>
                  <a:schemeClr val="bg1">
                    <a:lumMod val="50000"/>
                  </a:schemeClr>
                </a:solidFill>
                <a:latin typeface="微软雅黑"/>
                <a:ea typeface="微软雅黑"/>
              </a:rPr>
              <a:t>Dweck</a:t>
            </a:r>
            <a:r>
              <a:rPr lang="en-US" altLang="zh-CN" sz="2000" b="1" kern="0" dirty="0" smtClean="0">
                <a:solidFill>
                  <a:schemeClr val="bg1">
                    <a:lumMod val="50000"/>
                  </a:schemeClr>
                </a:solidFill>
                <a:latin typeface="微软雅黑"/>
                <a:ea typeface="微软雅黑"/>
              </a:rPr>
              <a:t>, C. S. (1998). Praise for intelligence can undermine children's motivation and performance</a:t>
            </a:r>
          </a:p>
          <a:p>
            <a:pPr lvl="0">
              <a:lnSpc>
                <a:spcPct val="150000"/>
              </a:lnSpc>
              <a:buFont typeface="Wingdings" pitchFamily="2" charset="2"/>
              <a:buChar char="l"/>
              <a:defRPr/>
            </a:pPr>
            <a:r>
              <a:rPr kumimoji="0" lang="en-US" altLang="zh-CN" sz="2000" b="1" i="0" u="none" strike="noStrike" kern="0" cap="none" spc="0" normalizeH="0" baseline="0" noProof="0" dirty="0" smtClean="0">
                <a:ln>
                  <a:noFill/>
                </a:ln>
                <a:solidFill>
                  <a:schemeClr val="bg1">
                    <a:lumMod val="50000"/>
                  </a:schemeClr>
                </a:solidFill>
                <a:effectLst/>
                <a:uLnTx/>
                <a:uFillTx/>
                <a:latin typeface="微软雅黑"/>
                <a:ea typeface="微软雅黑"/>
              </a:rPr>
              <a:t> </a:t>
            </a:r>
            <a:r>
              <a:rPr lang="zh-CN" altLang="en-US" sz="2000" b="1" kern="0" dirty="0" smtClean="0">
                <a:solidFill>
                  <a:schemeClr val="bg1">
                    <a:lumMod val="50000"/>
                  </a:schemeClr>
                </a:solidFill>
                <a:latin typeface="微软雅黑"/>
                <a:ea typeface="微软雅黑"/>
              </a:rPr>
              <a:t>复制实验：</a:t>
            </a:r>
            <a:r>
              <a:rPr lang="en-US" altLang="zh-CN" sz="2000" dirty="0" smtClean="0"/>
              <a:t> </a:t>
            </a:r>
            <a:r>
              <a:rPr lang="en-US" altLang="zh-CN" sz="2000" b="1" kern="0" dirty="0" smtClean="0">
                <a:solidFill>
                  <a:schemeClr val="bg1">
                    <a:lumMod val="50000"/>
                  </a:schemeClr>
                </a:solidFill>
                <a:latin typeface="微软雅黑"/>
                <a:ea typeface="微软雅黑"/>
              </a:rPr>
              <a:t>Li, Y., &amp; Bates, T. (2017). Does growth mindset improve children’s IQ, educational attainment or response to setbacks? Active-control interventions and data on children’s own mindsets</a:t>
            </a:r>
            <a:endParaRPr kumimoji="0" lang="en-US" altLang="zh-CN" sz="2000" b="1" i="0" u="none" strike="noStrike" kern="0" cap="none" spc="0" normalizeH="0" baseline="0" noProof="0" dirty="0">
              <a:ln>
                <a:noFill/>
              </a:ln>
              <a:solidFill>
                <a:schemeClr val="bg1">
                  <a:lumMod val="50000"/>
                </a:schemeClr>
              </a:solidFill>
              <a:effectLst/>
              <a:uLnTx/>
              <a:uFillTx/>
              <a:latin typeface="微软雅黑"/>
              <a:ea typeface="微软雅黑"/>
            </a:endParaRPr>
          </a:p>
        </p:txBody>
      </p:sp>
      <p:pic>
        <p:nvPicPr>
          <p:cNvPr id="2051" name="Picture 3" descr="E:\openmind\IA002\picture\2018-11-18_022024.png"/>
          <p:cNvPicPr>
            <a:picLocks noChangeAspect="1" noChangeArrowheads="1"/>
          </p:cNvPicPr>
          <p:nvPr/>
        </p:nvPicPr>
        <p:blipFill>
          <a:blip r:embed="rId3" cstate="print"/>
          <a:srcRect/>
          <a:stretch>
            <a:fillRect/>
          </a:stretch>
        </p:blipFill>
        <p:spPr bwMode="auto">
          <a:xfrm>
            <a:off x="1138392" y="3893877"/>
            <a:ext cx="4528252" cy="2773981"/>
          </a:xfrm>
          <a:prstGeom prst="rect">
            <a:avLst/>
          </a:prstGeom>
          <a:noFill/>
        </p:spPr>
      </p:pic>
      <p:pic>
        <p:nvPicPr>
          <p:cNvPr id="2052" name="Picture 4" descr="E:\openmind\IA002\picture\2018-11-18_022213.png"/>
          <p:cNvPicPr>
            <a:picLocks noChangeAspect="1" noChangeArrowheads="1"/>
          </p:cNvPicPr>
          <p:nvPr/>
        </p:nvPicPr>
        <p:blipFill>
          <a:blip r:embed="rId4" cstate="print"/>
          <a:srcRect/>
          <a:stretch>
            <a:fillRect/>
          </a:stretch>
        </p:blipFill>
        <p:spPr bwMode="auto">
          <a:xfrm>
            <a:off x="6413245" y="3894446"/>
            <a:ext cx="4662154" cy="2727580"/>
          </a:xfrm>
          <a:prstGeom prst="rect">
            <a:avLst/>
          </a:prstGeom>
          <a:noFill/>
        </p:spPr>
      </p:pic>
    </p:spTree>
    <p:extLst>
      <p:ext uri="{BB962C8B-B14F-4D97-AF65-F5344CB8AC3E}">
        <p14:creationId xmlns="" xmlns:p14="http://schemas.microsoft.com/office/powerpoint/2010/main" val="2481407489"/>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4"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to="" calcmode="lin" valueType="num">
                                      <p:cBhvr>
                                        <p:cTn id="20" dur="1" fill="hold"/>
                                        <p:tgtEl>
                                          <p:spTgt spid="10"/>
                                        </p:tgtEl>
                                        <p:attrNameLst>
                                          <p:attrName/>
                                        </p:attrNameLst>
                                      </p:cBhvr>
                                    </p:anim>
                                  </p:childTnLst>
                                </p:cTn>
                              </p:par>
                            </p:childTnLst>
                          </p:cTn>
                        </p:par>
                      </p:childTnLst>
                    </p:cTn>
                  </p:par>
                  <p:par>
                    <p:cTn id="21" fill="hold">
                      <p:stCondLst>
                        <p:cond delay="indefinite"/>
                      </p:stCondLst>
                      <p:childTnLst>
                        <p:par>
                          <p:cTn id="22" fill="hold">
                            <p:stCondLst>
                              <p:cond delay="0"/>
                            </p:stCondLst>
                            <p:childTnLst>
                              <p:par>
                                <p:cTn id="23" presetID="24" presetClass="entr" presetSubtype="0" fill="hold" nodeType="clickEffect">
                                  <p:stCondLst>
                                    <p:cond delay="0"/>
                                  </p:stCondLst>
                                  <p:childTnLst>
                                    <p:set>
                                      <p:cBhvr>
                                        <p:cTn id="24" dur="1" fill="hold">
                                          <p:stCondLst>
                                            <p:cond delay="0"/>
                                          </p:stCondLst>
                                        </p:cTn>
                                        <p:tgtEl>
                                          <p:spTgt spid="2051"/>
                                        </p:tgtEl>
                                        <p:attrNameLst>
                                          <p:attrName>style.visibility</p:attrName>
                                        </p:attrNameLst>
                                      </p:cBhvr>
                                      <p:to>
                                        <p:strVal val="visible"/>
                                      </p:to>
                                    </p:set>
                                    <p:anim to="" calcmode="lin" valueType="num">
                                      <p:cBhvr>
                                        <p:cTn id="25" dur="1" fill="hold"/>
                                        <p:tgtEl>
                                          <p:spTgt spid="2051"/>
                                        </p:tgtEl>
                                        <p:attrNameLst>
                                          <p:attrName/>
                                        </p:attrNameLst>
                                      </p:cBhvr>
                                    </p:anim>
                                  </p:childTnLst>
                                </p:cTn>
                              </p:par>
                            </p:childTnLst>
                          </p:cTn>
                        </p:par>
                      </p:childTnLst>
                    </p:cTn>
                  </p:par>
                  <p:par>
                    <p:cTn id="26" fill="hold">
                      <p:stCondLst>
                        <p:cond delay="indefinite"/>
                      </p:stCondLst>
                      <p:childTnLst>
                        <p:par>
                          <p:cTn id="27" fill="hold">
                            <p:stCondLst>
                              <p:cond delay="0"/>
                            </p:stCondLst>
                            <p:childTnLst>
                              <p:par>
                                <p:cTn id="28" presetID="24" presetClass="entr" presetSubtype="0" fill="hold" nodeType="clickEffect">
                                  <p:stCondLst>
                                    <p:cond delay="0"/>
                                  </p:stCondLst>
                                  <p:childTnLst>
                                    <p:set>
                                      <p:cBhvr>
                                        <p:cTn id="29" dur="1" fill="hold">
                                          <p:stCondLst>
                                            <p:cond delay="0"/>
                                          </p:stCondLst>
                                        </p:cTn>
                                        <p:tgtEl>
                                          <p:spTgt spid="2052"/>
                                        </p:tgtEl>
                                        <p:attrNameLst>
                                          <p:attrName>style.visibility</p:attrName>
                                        </p:attrNameLst>
                                      </p:cBhvr>
                                      <p:to>
                                        <p:strVal val="visible"/>
                                      </p:to>
                                    </p:set>
                                    <p:anim to="" calcmode="lin" valueType="num">
                                      <p:cBhvr>
                                        <p:cTn id="30" dur="1" fill="hold"/>
                                        <p:tgtEl>
                                          <p:spTgt spid="205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21301" y="341873"/>
            <a:ext cx="2185214"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sym typeface="宋体" pitchFamily="2" charset="-122"/>
              </a:rPr>
              <a:t>对反驳的反驳</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4"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3</a:t>
              </a:r>
              <a:endParaRPr lang="zh-CN" altLang="en-US" sz="3600" b="1" spc="-300" dirty="0">
                <a:solidFill>
                  <a:schemeClr val="bg1"/>
                </a:solidFill>
                <a:latin typeface="微软雅黑" pitchFamily="34" charset="-122"/>
                <a:ea typeface="微软雅黑" pitchFamily="34" charset="-122"/>
              </a:endParaRPr>
            </a:p>
          </p:txBody>
        </p:sp>
      </p:grpSp>
      <p:sp>
        <p:nvSpPr>
          <p:cNvPr id="10" name="TextBox 9"/>
          <p:cNvSpPr txBox="1"/>
          <p:nvPr/>
        </p:nvSpPr>
        <p:spPr>
          <a:xfrm>
            <a:off x="1023962" y="1060992"/>
            <a:ext cx="10125829" cy="1361901"/>
          </a:xfrm>
          <a:prstGeom prst="rect">
            <a:avLst/>
          </a:prstGeom>
          <a:noFill/>
        </p:spPr>
        <p:txBody>
          <a:bodyPr wrap="square" lIns="68571" tIns="34285" rIns="68571" bIns="34285">
            <a:spAutoFit/>
          </a:bodyPr>
          <a:lstStyle/>
          <a:p>
            <a:pPr>
              <a:lnSpc>
                <a:spcPct val="150000"/>
              </a:lnSpc>
              <a:defRPr/>
            </a:pPr>
            <a:r>
              <a:rPr lang="zh-CN" altLang="en-US" sz="2800" b="1" dirty="0" smtClean="0">
                <a:solidFill>
                  <a:srgbClr val="00B0F0"/>
                </a:solidFill>
                <a:latin typeface="微软雅黑" pitchFamily="34" charset="-122"/>
                <a:ea typeface="微软雅黑" pitchFamily="34" charset="-122"/>
                <a:sym typeface="宋体" pitchFamily="2" charset="-122"/>
              </a:rPr>
              <a:t>对反驳的反驳：</a:t>
            </a:r>
            <a:r>
              <a:rPr lang="en-US" altLang="zh-CN" sz="2800" b="1" dirty="0" smtClean="0">
                <a:solidFill>
                  <a:srgbClr val="00B0F0"/>
                </a:solidFill>
                <a:latin typeface="微软雅黑" pitchFamily="34" charset="-122"/>
                <a:ea typeface="微软雅黑" pitchFamily="34" charset="-122"/>
                <a:sym typeface="宋体" pitchFamily="2" charset="-122"/>
              </a:rPr>
              <a:t>false growth mindset</a:t>
            </a:r>
          </a:p>
          <a:p>
            <a:pPr lvl="0">
              <a:lnSpc>
                <a:spcPct val="150000"/>
              </a:lnSpc>
              <a:defRPr/>
            </a:pPr>
            <a:r>
              <a:rPr lang="en-US" altLang="zh-CN" sz="2800" b="1" dirty="0" smtClean="0">
                <a:solidFill>
                  <a:srgbClr val="00B0F0"/>
                </a:solidFill>
                <a:latin typeface="微软雅黑" pitchFamily="34" charset="-122"/>
                <a:ea typeface="微软雅黑" pitchFamily="34" charset="-122"/>
                <a:sym typeface="宋体" pitchFamily="2" charset="-122"/>
              </a:rPr>
              <a:t>false growth mindset</a:t>
            </a:r>
          </a:p>
        </p:txBody>
      </p:sp>
      <p:pic>
        <p:nvPicPr>
          <p:cNvPr id="4099" name="Picture 3" descr="E:\openmind\IA002\picture\fanfan1.png"/>
          <p:cNvPicPr>
            <a:picLocks noChangeAspect="1" noChangeArrowheads="1"/>
          </p:cNvPicPr>
          <p:nvPr/>
        </p:nvPicPr>
        <p:blipFill>
          <a:blip r:embed="rId3" cstate="print"/>
          <a:srcRect/>
          <a:stretch>
            <a:fillRect/>
          </a:stretch>
        </p:blipFill>
        <p:spPr bwMode="auto">
          <a:xfrm>
            <a:off x="246727" y="1912887"/>
            <a:ext cx="11666927" cy="4591152"/>
          </a:xfrm>
          <a:prstGeom prst="rect">
            <a:avLst/>
          </a:prstGeom>
          <a:noFill/>
        </p:spPr>
      </p:pic>
    </p:spTree>
    <p:extLst>
      <p:ext uri="{BB962C8B-B14F-4D97-AF65-F5344CB8AC3E}">
        <p14:creationId xmlns="" xmlns:p14="http://schemas.microsoft.com/office/powerpoint/2010/main" val="2481407489"/>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4"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to="" calcmode="lin" valueType="num">
                                      <p:cBhvr>
                                        <p:cTn id="20" dur="1" fill="hold"/>
                                        <p:tgtEl>
                                          <p:spTgt spid="10"/>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1864715" y="1594699"/>
            <a:ext cx="8326421" cy="4127676"/>
          </a:xfrm>
          <a:prstGeom prst="rect">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57" name="TextBox 56"/>
          <p:cNvSpPr txBox="1"/>
          <p:nvPr/>
        </p:nvSpPr>
        <p:spPr>
          <a:xfrm>
            <a:off x="2404224" y="2026404"/>
            <a:ext cx="7049492" cy="3046980"/>
          </a:xfrm>
          <a:prstGeom prst="rect">
            <a:avLst/>
          </a:prstGeom>
          <a:noFill/>
        </p:spPr>
        <p:txBody>
          <a:bodyPr wrap="square" lIns="91433" tIns="45716" rIns="91433" bIns="45716" rtlCol="0">
            <a:spAutoFit/>
          </a:bodyPr>
          <a:lstStyle/>
          <a:p>
            <a:pPr>
              <a:buFont typeface="Wingdings" pitchFamily="2" charset="2"/>
              <a:buChar char="l"/>
            </a:pPr>
            <a:r>
              <a:rPr lang="zh-CN" altLang="en-US" sz="3200" b="1" dirty="0" smtClean="0">
                <a:solidFill>
                  <a:schemeClr val="bg1"/>
                </a:solidFill>
                <a:latin typeface="微软雅黑" pitchFamily="34" charset="-122"/>
                <a:ea typeface="微软雅黑" pitchFamily="34" charset="-122"/>
              </a:rPr>
              <a:t> 拥</a:t>
            </a:r>
            <a:r>
              <a:rPr lang="zh-CN" altLang="en-US" sz="3200" b="1" dirty="0" smtClean="0">
                <a:solidFill>
                  <a:schemeClr val="bg1"/>
                </a:solidFill>
                <a:latin typeface="微软雅黑" pitchFamily="34" charset="-122"/>
                <a:ea typeface="微软雅黑" pitchFamily="34" charset="-122"/>
              </a:rPr>
              <a:t>有成长型思维就一定可以成长吗？</a:t>
            </a:r>
          </a:p>
          <a:p>
            <a:pPr>
              <a:buFont typeface="Wingdings" pitchFamily="2" charset="2"/>
              <a:buChar char="l"/>
            </a:pPr>
            <a:endParaRPr lang="en-US" altLang="zh-CN" sz="3200" b="1" dirty="0" smtClean="0">
              <a:solidFill>
                <a:schemeClr val="bg1"/>
              </a:solidFill>
              <a:latin typeface="微软雅黑" pitchFamily="34" charset="-122"/>
              <a:ea typeface="微软雅黑" pitchFamily="34" charset="-122"/>
            </a:endParaRPr>
          </a:p>
          <a:p>
            <a:pPr>
              <a:buFont typeface="Wingdings" pitchFamily="2" charset="2"/>
              <a:buChar char="l"/>
            </a:pPr>
            <a:r>
              <a:rPr lang="zh-CN" altLang="en-US" sz="3200" b="1" dirty="0" smtClean="0">
                <a:solidFill>
                  <a:schemeClr val="bg1"/>
                </a:solidFill>
                <a:latin typeface="微软雅黑" pitchFamily="34" charset="-122"/>
                <a:ea typeface="微软雅黑" pitchFamily="34" charset="-122"/>
              </a:rPr>
              <a:t> 成</a:t>
            </a:r>
            <a:r>
              <a:rPr lang="zh-CN" altLang="en-US" sz="3200" b="1" dirty="0" smtClean="0">
                <a:solidFill>
                  <a:schemeClr val="bg1"/>
                </a:solidFill>
                <a:latin typeface="微软雅黑" pitchFamily="34" charset="-122"/>
                <a:ea typeface="微软雅黑" pitchFamily="34" charset="-122"/>
              </a:rPr>
              <a:t>长型思维到成长，这条逻辑怎么来的呢？有没有问题呢？</a:t>
            </a:r>
          </a:p>
          <a:p>
            <a:pPr>
              <a:buFont typeface="Wingdings" pitchFamily="2" charset="2"/>
              <a:buChar char="l"/>
            </a:pPr>
            <a:endParaRPr lang="en-US" altLang="zh-CN" sz="3200" b="1" dirty="0" smtClean="0">
              <a:solidFill>
                <a:schemeClr val="bg1"/>
              </a:solidFill>
              <a:latin typeface="微软雅黑" pitchFamily="34" charset="-122"/>
              <a:ea typeface="微软雅黑" pitchFamily="34" charset="-122"/>
            </a:endParaRPr>
          </a:p>
          <a:p>
            <a:pPr>
              <a:buFont typeface="Wingdings" pitchFamily="2" charset="2"/>
              <a:buChar char="l"/>
            </a:pPr>
            <a:r>
              <a:rPr lang="zh-CN" altLang="en-US" sz="3200" b="1" dirty="0" smtClean="0">
                <a:solidFill>
                  <a:schemeClr val="bg1"/>
                </a:solidFill>
                <a:latin typeface="微软雅黑" pitchFamily="34" charset="-122"/>
                <a:ea typeface="微软雅黑" pitchFamily="34" charset="-122"/>
              </a:rPr>
              <a:t> 真</a:t>
            </a:r>
            <a:r>
              <a:rPr lang="zh-CN" altLang="en-US" sz="3200" b="1" dirty="0" smtClean="0">
                <a:solidFill>
                  <a:schemeClr val="bg1"/>
                </a:solidFill>
                <a:latin typeface="微软雅黑" pitchFamily="34" charset="-122"/>
                <a:ea typeface="微软雅黑" pitchFamily="34" charset="-122"/>
              </a:rPr>
              <a:t>实世界的成</a:t>
            </a:r>
            <a:r>
              <a:rPr lang="zh-CN" altLang="en-US" sz="3200" b="1" dirty="0" smtClean="0">
                <a:solidFill>
                  <a:schemeClr val="bg1"/>
                </a:solidFill>
                <a:latin typeface="微软雅黑" pitchFamily="34" charset="-122"/>
                <a:ea typeface="微软雅黑" pitchFamily="34" charset="-122"/>
              </a:rPr>
              <a:t>长可能是</a:t>
            </a:r>
            <a:r>
              <a:rPr lang="zh-CN" altLang="en-US" sz="3200" b="1" dirty="0" smtClean="0">
                <a:solidFill>
                  <a:schemeClr val="bg1"/>
                </a:solidFill>
                <a:latin typeface="微软雅黑" pitchFamily="34" charset="-122"/>
                <a:ea typeface="微软雅黑" pitchFamily="34" charset="-122"/>
              </a:rPr>
              <a:t>复杂的。</a:t>
            </a:r>
            <a:endParaRPr lang="zh-CN" altLang="en-US" sz="3200" b="1" dirty="0">
              <a:solidFill>
                <a:schemeClr val="bg1"/>
              </a:solidFill>
              <a:latin typeface="微软雅黑" pitchFamily="34" charset="-122"/>
              <a:ea typeface="微软雅黑" pitchFamily="34" charset="-122"/>
            </a:endParaRPr>
          </a:p>
        </p:txBody>
      </p:sp>
      <p:sp>
        <p:nvSpPr>
          <p:cNvPr id="27" name="矩形 26"/>
          <p:cNvSpPr/>
          <p:nvPr/>
        </p:nvSpPr>
        <p:spPr>
          <a:xfrm>
            <a:off x="2663601" y="663864"/>
            <a:ext cx="6853158" cy="707886"/>
          </a:xfrm>
          <a:prstGeom prst="rect">
            <a:avLst/>
          </a:prstGeom>
        </p:spPr>
        <p:txBody>
          <a:bodyPr wrap="none">
            <a:spAutoFit/>
          </a:bodyPr>
          <a:lstStyle/>
          <a:p>
            <a:r>
              <a:rPr lang="zh-CN" altLang="en-US" sz="4000" b="1" dirty="0" smtClean="0">
                <a:solidFill>
                  <a:srgbClr val="00B0F0"/>
                </a:solidFill>
                <a:latin typeface="微软雅黑" pitchFamily="34" charset="-122"/>
                <a:ea typeface="微软雅黑" pitchFamily="34" charset="-122"/>
                <a:sym typeface="宋体" pitchFamily="2" charset="-122"/>
              </a:rPr>
              <a:t>成长型思维一定导致成长吗？</a:t>
            </a:r>
            <a:endParaRPr lang="en-US" altLang="zh-CN" sz="4000" b="1" dirty="0" smtClean="0">
              <a:solidFill>
                <a:srgbClr val="00B0F0"/>
              </a:solidFill>
              <a:latin typeface="微软雅黑" pitchFamily="34" charset="-122"/>
              <a:ea typeface="微软雅黑" pitchFamily="34" charset="-122"/>
              <a:sym typeface="宋体" pitchFamily="2" charset="-122"/>
            </a:endParaRPr>
          </a:p>
        </p:txBody>
      </p:sp>
    </p:spTree>
    <p:extLst>
      <p:ext uri="{BB962C8B-B14F-4D97-AF65-F5344CB8AC3E}">
        <p14:creationId xmlns="" xmlns:p14="http://schemas.microsoft.com/office/powerpoint/2010/main" val="758605029"/>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1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linds(horizontal)">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blinds(horizontal)">
                                      <p:cBhvr>
                                        <p:cTn id="1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21301" y="341873"/>
            <a:ext cx="2185214"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sym typeface="宋体" pitchFamily="2" charset="-122"/>
              </a:rPr>
              <a:t>对反驳的反驳</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4"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3</a:t>
              </a:r>
              <a:endParaRPr lang="zh-CN" altLang="en-US" sz="3600" b="1" spc="-300" dirty="0">
                <a:solidFill>
                  <a:schemeClr val="bg1"/>
                </a:solidFill>
                <a:latin typeface="微软雅黑" pitchFamily="34" charset="-122"/>
                <a:ea typeface="微软雅黑" pitchFamily="34" charset="-122"/>
              </a:endParaRPr>
            </a:p>
          </p:txBody>
        </p:sp>
      </p:grpSp>
      <p:sp>
        <p:nvSpPr>
          <p:cNvPr id="10" name="TextBox 9"/>
          <p:cNvSpPr txBox="1"/>
          <p:nvPr/>
        </p:nvSpPr>
        <p:spPr>
          <a:xfrm>
            <a:off x="1023962" y="1060992"/>
            <a:ext cx="10125829" cy="2562230"/>
          </a:xfrm>
          <a:prstGeom prst="rect">
            <a:avLst/>
          </a:prstGeom>
          <a:noFill/>
        </p:spPr>
        <p:txBody>
          <a:bodyPr wrap="square" lIns="68571" tIns="34285" rIns="68571" bIns="34285">
            <a:spAutoFit/>
          </a:bodyPr>
          <a:lstStyle/>
          <a:p>
            <a:pPr lvl="0">
              <a:lnSpc>
                <a:spcPct val="150000"/>
              </a:lnSpc>
              <a:defRPr/>
            </a:pPr>
            <a:r>
              <a:rPr lang="zh-CN" altLang="en-US" sz="2800" b="1" dirty="0" smtClean="0">
                <a:solidFill>
                  <a:srgbClr val="00B0F0"/>
                </a:solidFill>
                <a:latin typeface="微软雅黑" pitchFamily="34" charset="-122"/>
                <a:ea typeface="微软雅黑" pitchFamily="34" charset="-122"/>
                <a:sym typeface="宋体" pitchFamily="2" charset="-122"/>
              </a:rPr>
              <a:t>对反驳的反驳：</a:t>
            </a:r>
            <a:r>
              <a:rPr lang="en-US" altLang="zh-CN" sz="2800" b="1" dirty="0" smtClean="0">
                <a:solidFill>
                  <a:srgbClr val="00B0F0"/>
                </a:solidFill>
                <a:latin typeface="微软雅黑" pitchFamily="34" charset="-122"/>
                <a:ea typeface="微软雅黑" pitchFamily="34" charset="-122"/>
                <a:sym typeface="宋体" pitchFamily="2" charset="-122"/>
              </a:rPr>
              <a:t>false growth mindset</a:t>
            </a:r>
          </a:p>
          <a:p>
            <a:r>
              <a:rPr lang="zh-CN" altLang="en-US" sz="2000" b="1" kern="0" dirty="0" smtClean="0">
                <a:solidFill>
                  <a:schemeClr val="bg1">
                    <a:lumMod val="50000"/>
                  </a:schemeClr>
                </a:solidFill>
                <a:latin typeface="微软雅黑"/>
                <a:ea typeface="微软雅黑"/>
              </a:rPr>
              <a:t> </a:t>
            </a:r>
            <a:endParaRPr lang="en-US" altLang="zh-CN" sz="2000" b="1" kern="0" dirty="0" smtClean="0">
              <a:solidFill>
                <a:schemeClr val="bg1">
                  <a:lumMod val="50000"/>
                </a:schemeClr>
              </a:solidFill>
              <a:latin typeface="微软雅黑"/>
              <a:ea typeface="微软雅黑"/>
            </a:endParaRPr>
          </a:p>
          <a:p>
            <a:pPr>
              <a:buFont typeface="Wingdings" pitchFamily="2" charset="2"/>
              <a:buChar char="l"/>
            </a:pPr>
            <a:r>
              <a:rPr lang="zh-CN" altLang="en-US" sz="2000" b="1" kern="0" dirty="0" smtClean="0">
                <a:solidFill>
                  <a:schemeClr val="bg1">
                    <a:lumMod val="50000"/>
                  </a:schemeClr>
                </a:solidFill>
                <a:latin typeface="微软雅黑"/>
                <a:ea typeface="微软雅黑"/>
              </a:rPr>
              <a:t> 误解一：我已经拥有，而且我一直都有 </a:t>
            </a:r>
            <a:endParaRPr lang="en-US" altLang="zh-CN" sz="2000" b="1" kern="0" dirty="0" smtClean="0">
              <a:solidFill>
                <a:schemeClr val="bg1">
                  <a:lumMod val="50000"/>
                </a:schemeClr>
              </a:solidFill>
              <a:latin typeface="微软雅黑"/>
              <a:ea typeface="微软雅黑"/>
            </a:endParaRPr>
          </a:p>
          <a:p>
            <a:pPr>
              <a:buFont typeface="Wingdings" pitchFamily="2" charset="2"/>
              <a:buChar char="l"/>
            </a:pPr>
            <a:endParaRPr lang="en-US" altLang="zh-CN" sz="2000" b="1" kern="0" dirty="0" smtClean="0">
              <a:solidFill>
                <a:schemeClr val="bg1">
                  <a:lumMod val="50000"/>
                </a:schemeClr>
              </a:solidFill>
              <a:latin typeface="微软雅黑"/>
              <a:ea typeface="微软雅黑"/>
            </a:endParaRPr>
          </a:p>
          <a:p>
            <a:pPr>
              <a:buFont typeface="Wingdings" pitchFamily="2" charset="2"/>
              <a:buChar char="l"/>
            </a:pPr>
            <a:r>
              <a:rPr lang="zh-CN" altLang="en-US" sz="2000" b="1" kern="0" dirty="0" smtClean="0">
                <a:solidFill>
                  <a:schemeClr val="bg1">
                    <a:lumMod val="50000"/>
                  </a:schemeClr>
                </a:solidFill>
                <a:latin typeface="微软雅黑"/>
                <a:ea typeface="微软雅黑"/>
              </a:rPr>
              <a:t> 误解二：成长型思维只是赞扬和奖励成绩 </a:t>
            </a:r>
            <a:endParaRPr lang="en-US" altLang="zh-CN" sz="2000" b="1" kern="0" dirty="0" smtClean="0">
              <a:solidFill>
                <a:schemeClr val="bg1">
                  <a:lumMod val="50000"/>
                </a:schemeClr>
              </a:solidFill>
              <a:latin typeface="微软雅黑"/>
              <a:ea typeface="微软雅黑"/>
            </a:endParaRPr>
          </a:p>
          <a:p>
            <a:pPr>
              <a:buFont typeface="Wingdings" pitchFamily="2" charset="2"/>
              <a:buChar char="l"/>
            </a:pPr>
            <a:endParaRPr lang="en-US" altLang="zh-CN" sz="2000" b="1" kern="0" dirty="0" smtClean="0">
              <a:solidFill>
                <a:schemeClr val="bg1">
                  <a:lumMod val="50000"/>
                </a:schemeClr>
              </a:solidFill>
              <a:latin typeface="微软雅黑"/>
              <a:ea typeface="微软雅黑"/>
            </a:endParaRPr>
          </a:p>
          <a:p>
            <a:pPr>
              <a:buFont typeface="Wingdings" pitchFamily="2" charset="2"/>
              <a:buChar char="l"/>
            </a:pPr>
            <a:r>
              <a:rPr lang="zh-CN" altLang="en-US" sz="2000" b="1" kern="0" dirty="0" smtClean="0">
                <a:solidFill>
                  <a:schemeClr val="bg1">
                    <a:lumMod val="50000"/>
                  </a:schemeClr>
                </a:solidFill>
                <a:latin typeface="微软雅黑"/>
                <a:ea typeface="微软雅黑"/>
              </a:rPr>
              <a:t> 误解三：只要信奉成长型思维，就会有好事发生</a:t>
            </a:r>
          </a:p>
        </p:txBody>
      </p:sp>
      <p:sp>
        <p:nvSpPr>
          <p:cNvPr id="12" name="矩形 11"/>
          <p:cNvSpPr/>
          <p:nvPr/>
        </p:nvSpPr>
        <p:spPr>
          <a:xfrm>
            <a:off x="1071716" y="3961919"/>
            <a:ext cx="9753600" cy="1323439"/>
          </a:xfrm>
          <a:prstGeom prst="rect">
            <a:avLst/>
          </a:prstGeom>
        </p:spPr>
        <p:txBody>
          <a:bodyPr wrap="square">
            <a:spAutoFit/>
          </a:bodyPr>
          <a:lstStyle/>
          <a:p>
            <a:pPr lvl="0">
              <a:lnSpc>
                <a:spcPct val="150000"/>
              </a:lnSpc>
              <a:defRPr/>
            </a:pPr>
            <a:r>
              <a:rPr lang="zh-CN" altLang="en-US" sz="2800" b="1" dirty="0" smtClean="0">
                <a:solidFill>
                  <a:srgbClr val="00B0F0"/>
                </a:solidFill>
                <a:latin typeface="微软雅黑" pitchFamily="34" charset="-122"/>
                <a:ea typeface="微软雅黑" pitchFamily="34" charset="-122"/>
                <a:sym typeface="宋体" pitchFamily="2" charset="-122"/>
              </a:rPr>
              <a:t>讨论点</a:t>
            </a:r>
            <a:endParaRPr lang="en-US" altLang="zh-CN" sz="2800" b="1" dirty="0" smtClean="0">
              <a:solidFill>
                <a:srgbClr val="00B0F0"/>
              </a:solidFill>
              <a:latin typeface="微软雅黑" pitchFamily="34" charset="-122"/>
              <a:ea typeface="微软雅黑" pitchFamily="34" charset="-122"/>
              <a:sym typeface="宋体" pitchFamily="2" charset="-122"/>
            </a:endParaRPr>
          </a:p>
          <a:p>
            <a:r>
              <a:rPr lang="zh-CN" altLang="en-US" b="1" kern="0" dirty="0" smtClean="0">
                <a:solidFill>
                  <a:schemeClr val="bg1">
                    <a:lumMod val="50000"/>
                  </a:schemeClr>
                </a:solidFill>
                <a:latin typeface="微软雅黑"/>
                <a:ea typeface="微软雅黑"/>
              </a:rPr>
              <a:t> </a:t>
            </a:r>
            <a:endParaRPr lang="en-US" altLang="zh-CN" b="1" kern="0" dirty="0" smtClean="0">
              <a:solidFill>
                <a:schemeClr val="bg1">
                  <a:lumMod val="50000"/>
                </a:schemeClr>
              </a:solidFill>
              <a:latin typeface="微软雅黑"/>
              <a:ea typeface="微软雅黑"/>
            </a:endParaRPr>
          </a:p>
          <a:p>
            <a:pPr>
              <a:buFont typeface="Wingdings" pitchFamily="2" charset="2"/>
              <a:buChar char="l"/>
            </a:pPr>
            <a:r>
              <a:rPr lang="zh-CN" altLang="en-US" sz="2000" b="1" kern="0" dirty="0" smtClean="0">
                <a:solidFill>
                  <a:schemeClr val="bg1">
                    <a:lumMod val="50000"/>
                  </a:schemeClr>
                </a:solidFill>
                <a:latin typeface="微软雅黑"/>
                <a:ea typeface="微软雅黑"/>
              </a:rPr>
              <a:t> 提出假性成长型思维，把反对意见都纳入自己体系，理论将变得无法证伪。</a:t>
            </a:r>
            <a:endParaRPr lang="zh-CN" altLang="en-US" sz="2000" dirty="0"/>
          </a:p>
        </p:txBody>
      </p:sp>
    </p:spTree>
    <p:extLst>
      <p:ext uri="{BB962C8B-B14F-4D97-AF65-F5344CB8AC3E}">
        <p14:creationId xmlns="" xmlns:p14="http://schemas.microsoft.com/office/powerpoint/2010/main" val="2481407489"/>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4"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to="" calcmode="lin" valueType="num">
                                      <p:cBhvr>
                                        <p:cTn id="20" dur="1" fill="hold"/>
                                        <p:tgtEl>
                                          <p:spTgt spid="10"/>
                                        </p:tgtEl>
                                        <p:attrNameLst>
                                          <p:attrName/>
                                        </p:attrNameLst>
                                      </p:cBhvr>
                                    </p:anim>
                                  </p:childTnLst>
                                </p:cTn>
                              </p:par>
                            </p:childTnLst>
                          </p:cTn>
                        </p:par>
                      </p:childTnLst>
                    </p:cTn>
                  </p:par>
                  <p:par>
                    <p:cTn id="21" fill="hold">
                      <p:stCondLst>
                        <p:cond delay="indefinite"/>
                      </p:stCondLst>
                      <p:childTnLst>
                        <p:par>
                          <p:cTn id="22" fill="hold">
                            <p:stCondLst>
                              <p:cond delay="0"/>
                            </p:stCondLst>
                            <p:childTnLst>
                              <p:par>
                                <p:cTn id="23" presetID="24"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to="" calcmode="lin" valueType="num">
                                      <p:cBhvr>
                                        <p:cTn id="25" dur="1" fill="hold"/>
                                        <p:tgtEl>
                                          <p:spTgt spid="1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83"/>
          <p:cNvSpPr/>
          <p:nvPr/>
        </p:nvSpPr>
        <p:spPr bwMode="auto">
          <a:xfrm rot="16377237">
            <a:off x="5502506" y="985759"/>
            <a:ext cx="1007498" cy="100546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7" name="任意多边形 83"/>
          <p:cNvSpPr/>
          <p:nvPr/>
        </p:nvSpPr>
        <p:spPr bwMode="auto">
          <a:xfrm rot="16377237">
            <a:off x="6445090" y="265970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8" name="任意多边形 83"/>
          <p:cNvSpPr/>
          <p:nvPr/>
        </p:nvSpPr>
        <p:spPr bwMode="auto">
          <a:xfrm rot="16377237">
            <a:off x="4232652" y="1594334"/>
            <a:ext cx="1164522" cy="116217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9" name="任意多边形 83"/>
          <p:cNvSpPr/>
          <p:nvPr/>
        </p:nvSpPr>
        <p:spPr bwMode="auto">
          <a:xfrm rot="16377237">
            <a:off x="5324067" y="1662388"/>
            <a:ext cx="1635976" cy="163267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0" name="任意多边形 83"/>
          <p:cNvSpPr/>
          <p:nvPr/>
        </p:nvSpPr>
        <p:spPr bwMode="auto">
          <a:xfrm rot="5222763" flipH="1">
            <a:off x="7104582" y="1037585"/>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1" name="任意多边形 83"/>
          <p:cNvSpPr/>
          <p:nvPr/>
        </p:nvSpPr>
        <p:spPr bwMode="auto">
          <a:xfrm rot="16377237">
            <a:off x="7359596" y="1476881"/>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2" name="任意多边形 83"/>
          <p:cNvSpPr/>
          <p:nvPr/>
        </p:nvSpPr>
        <p:spPr bwMode="auto">
          <a:xfrm rot="16377237">
            <a:off x="4819134" y="288115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3" name="任意多边形 83"/>
          <p:cNvSpPr/>
          <p:nvPr/>
        </p:nvSpPr>
        <p:spPr bwMode="auto">
          <a:xfrm rot="5222763" flipH="1">
            <a:off x="4601899" y="3789267"/>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4" name="任意多边形 83"/>
          <p:cNvSpPr/>
          <p:nvPr/>
        </p:nvSpPr>
        <p:spPr bwMode="auto">
          <a:xfrm rot="16377237">
            <a:off x="4061429" y="3317445"/>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5" name="TextBox 34"/>
          <p:cNvSpPr txBox="1"/>
          <p:nvPr/>
        </p:nvSpPr>
        <p:spPr>
          <a:xfrm>
            <a:off x="4323035" y="1838581"/>
            <a:ext cx="3641121" cy="1200329"/>
          </a:xfrm>
          <a:prstGeom prst="rect">
            <a:avLst/>
          </a:prstGeom>
          <a:noFill/>
        </p:spPr>
        <p:txBody>
          <a:bodyPr wrap="square" rtlCol="0">
            <a:spAutoFit/>
          </a:bodyPr>
          <a:lstStyle/>
          <a:p>
            <a:pPr algn="ctr"/>
            <a:r>
              <a:rPr lang="en-US" altLang="zh-CN" sz="7200" b="1" spc="-300" dirty="0" smtClean="0">
                <a:solidFill>
                  <a:schemeClr val="bg1"/>
                </a:solidFill>
                <a:latin typeface="微软雅黑" pitchFamily="34" charset="-122"/>
                <a:ea typeface="微软雅黑" pitchFamily="34" charset="-122"/>
              </a:rPr>
              <a:t>4</a:t>
            </a:r>
            <a:endParaRPr lang="zh-CN" altLang="en-US" sz="7200" b="1" spc="-300" dirty="0">
              <a:solidFill>
                <a:schemeClr val="bg1"/>
              </a:solidFill>
              <a:latin typeface="微软雅黑" pitchFamily="34" charset="-122"/>
              <a:ea typeface="微软雅黑" pitchFamily="34" charset="-122"/>
            </a:endParaRPr>
          </a:p>
        </p:txBody>
      </p:sp>
      <p:sp>
        <p:nvSpPr>
          <p:cNvPr id="36" name="矩形 69"/>
          <p:cNvSpPr>
            <a:spLocks noChangeArrowheads="1"/>
          </p:cNvSpPr>
          <p:nvPr/>
        </p:nvSpPr>
        <p:spPr bwMode="auto">
          <a:xfrm>
            <a:off x="3520536" y="4267555"/>
            <a:ext cx="5137076"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zh-CN" altLang="en-US" sz="4800" b="1" dirty="0" smtClean="0">
                <a:solidFill>
                  <a:srgbClr val="00B0F0"/>
                </a:solidFill>
                <a:latin typeface="微软雅黑" pitchFamily="34" charset="-122"/>
                <a:ea typeface="微软雅黑" pitchFamily="34" charset="-122"/>
                <a:sym typeface="微软雅黑" pitchFamily="34" charset="-122"/>
              </a:rPr>
              <a:t>空</a:t>
            </a:r>
            <a:endParaRPr lang="en-US" altLang="zh-CN" sz="4800" b="1" dirty="0">
              <a:solidFill>
                <a:srgbClr val="00B0F0"/>
              </a:solidFill>
              <a:latin typeface="微软雅黑" pitchFamily="34" charset="-122"/>
              <a:ea typeface="微软雅黑" pitchFamily="34" charset="-122"/>
              <a:sym typeface="微软雅黑" pitchFamily="34" charset="-122"/>
            </a:endParaRPr>
          </a:p>
        </p:txBody>
      </p:sp>
      <p:sp>
        <p:nvSpPr>
          <p:cNvPr id="37" name="矩形 70"/>
          <p:cNvSpPr>
            <a:spLocks noChangeArrowheads="1"/>
          </p:cNvSpPr>
          <p:nvPr/>
        </p:nvSpPr>
        <p:spPr bwMode="auto">
          <a:xfrm>
            <a:off x="1303862" y="5163502"/>
            <a:ext cx="957042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从真实世界的成长来反观</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2355933" y="4840452"/>
            <a:ext cx="1456264"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319033" y="4840452"/>
            <a:ext cx="1379619"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359151100"/>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750" fill="hold"/>
                                        <p:tgtEl>
                                          <p:spTgt spid="26"/>
                                        </p:tgtEl>
                                        <p:attrNameLst>
                                          <p:attrName>ppt_w</p:attrName>
                                        </p:attrNameLst>
                                      </p:cBhvr>
                                      <p:tavLst>
                                        <p:tav tm="0">
                                          <p:val>
                                            <p:fltVal val="0"/>
                                          </p:val>
                                        </p:tav>
                                        <p:tav tm="100000">
                                          <p:val>
                                            <p:strVal val="#ppt_w"/>
                                          </p:val>
                                        </p:tav>
                                      </p:tavLst>
                                    </p:anim>
                                    <p:anim calcmode="lin" valueType="num">
                                      <p:cBhvr>
                                        <p:cTn id="8" dur="750" fill="hold"/>
                                        <p:tgtEl>
                                          <p:spTgt spid="26"/>
                                        </p:tgtEl>
                                        <p:attrNameLst>
                                          <p:attrName>ppt_h</p:attrName>
                                        </p:attrNameLst>
                                      </p:cBhvr>
                                      <p:tavLst>
                                        <p:tav tm="0">
                                          <p:val>
                                            <p:fltVal val="0"/>
                                          </p:val>
                                        </p:tav>
                                        <p:tav tm="100000">
                                          <p:val>
                                            <p:strVal val="#ppt_h"/>
                                          </p:val>
                                        </p:tav>
                                      </p:tavLst>
                                    </p:anim>
                                    <p:animEffect transition="in" filter="fade">
                                      <p:cBhvr>
                                        <p:cTn id="9" dur="750"/>
                                        <p:tgtEl>
                                          <p:spTgt spid="26"/>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750" fill="hold"/>
                                        <p:tgtEl>
                                          <p:spTgt spid="27"/>
                                        </p:tgtEl>
                                        <p:attrNameLst>
                                          <p:attrName>ppt_w</p:attrName>
                                        </p:attrNameLst>
                                      </p:cBhvr>
                                      <p:tavLst>
                                        <p:tav tm="0">
                                          <p:val>
                                            <p:fltVal val="0"/>
                                          </p:val>
                                        </p:tav>
                                        <p:tav tm="100000">
                                          <p:val>
                                            <p:strVal val="#ppt_w"/>
                                          </p:val>
                                        </p:tav>
                                      </p:tavLst>
                                    </p:anim>
                                    <p:anim calcmode="lin" valueType="num">
                                      <p:cBhvr>
                                        <p:cTn id="13" dur="750" fill="hold"/>
                                        <p:tgtEl>
                                          <p:spTgt spid="27"/>
                                        </p:tgtEl>
                                        <p:attrNameLst>
                                          <p:attrName>ppt_h</p:attrName>
                                        </p:attrNameLst>
                                      </p:cBhvr>
                                      <p:tavLst>
                                        <p:tav tm="0">
                                          <p:val>
                                            <p:fltVal val="0"/>
                                          </p:val>
                                        </p:tav>
                                        <p:tav tm="100000">
                                          <p:val>
                                            <p:strVal val="#ppt_h"/>
                                          </p:val>
                                        </p:tav>
                                      </p:tavLst>
                                    </p:anim>
                                    <p:animEffect transition="in" filter="fade">
                                      <p:cBhvr>
                                        <p:cTn id="14" dur="750"/>
                                        <p:tgtEl>
                                          <p:spTgt spid="27"/>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750" fill="hold"/>
                                        <p:tgtEl>
                                          <p:spTgt spid="28"/>
                                        </p:tgtEl>
                                        <p:attrNameLst>
                                          <p:attrName>ppt_w</p:attrName>
                                        </p:attrNameLst>
                                      </p:cBhvr>
                                      <p:tavLst>
                                        <p:tav tm="0">
                                          <p:val>
                                            <p:fltVal val="0"/>
                                          </p:val>
                                        </p:tav>
                                        <p:tav tm="100000">
                                          <p:val>
                                            <p:strVal val="#ppt_w"/>
                                          </p:val>
                                        </p:tav>
                                      </p:tavLst>
                                    </p:anim>
                                    <p:anim calcmode="lin" valueType="num">
                                      <p:cBhvr>
                                        <p:cTn id="18" dur="750" fill="hold"/>
                                        <p:tgtEl>
                                          <p:spTgt spid="28"/>
                                        </p:tgtEl>
                                        <p:attrNameLst>
                                          <p:attrName>ppt_h</p:attrName>
                                        </p:attrNameLst>
                                      </p:cBhvr>
                                      <p:tavLst>
                                        <p:tav tm="0">
                                          <p:val>
                                            <p:fltVal val="0"/>
                                          </p:val>
                                        </p:tav>
                                        <p:tav tm="100000">
                                          <p:val>
                                            <p:strVal val="#ppt_h"/>
                                          </p:val>
                                        </p:tav>
                                      </p:tavLst>
                                    </p:anim>
                                    <p:animEffect transition="in" filter="fade">
                                      <p:cBhvr>
                                        <p:cTn id="19" dur="750"/>
                                        <p:tgtEl>
                                          <p:spTgt spid="28"/>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29"/>
                                        </p:tgtEl>
                                        <p:attrNameLst>
                                          <p:attrName>style.visibility</p:attrName>
                                        </p:attrNameLst>
                                      </p:cBhvr>
                                      <p:to>
                                        <p:strVal val="visible"/>
                                      </p:to>
                                    </p:set>
                                    <p:anim calcmode="lin" valueType="num">
                                      <p:cBhvr>
                                        <p:cTn id="22" dur="750" fill="hold"/>
                                        <p:tgtEl>
                                          <p:spTgt spid="29"/>
                                        </p:tgtEl>
                                        <p:attrNameLst>
                                          <p:attrName>ppt_w</p:attrName>
                                        </p:attrNameLst>
                                      </p:cBhvr>
                                      <p:tavLst>
                                        <p:tav tm="0">
                                          <p:val>
                                            <p:fltVal val="0"/>
                                          </p:val>
                                        </p:tav>
                                        <p:tav tm="100000">
                                          <p:val>
                                            <p:strVal val="#ppt_w"/>
                                          </p:val>
                                        </p:tav>
                                      </p:tavLst>
                                    </p:anim>
                                    <p:anim calcmode="lin" valueType="num">
                                      <p:cBhvr>
                                        <p:cTn id="23" dur="750" fill="hold"/>
                                        <p:tgtEl>
                                          <p:spTgt spid="29"/>
                                        </p:tgtEl>
                                        <p:attrNameLst>
                                          <p:attrName>ppt_h</p:attrName>
                                        </p:attrNameLst>
                                      </p:cBhvr>
                                      <p:tavLst>
                                        <p:tav tm="0">
                                          <p:val>
                                            <p:fltVal val="0"/>
                                          </p:val>
                                        </p:tav>
                                        <p:tav tm="100000">
                                          <p:val>
                                            <p:strVal val="#ppt_h"/>
                                          </p:val>
                                        </p:tav>
                                      </p:tavLst>
                                    </p:anim>
                                    <p:animEffect transition="in" filter="fade">
                                      <p:cBhvr>
                                        <p:cTn id="24" dur="750"/>
                                        <p:tgtEl>
                                          <p:spTgt spid="29"/>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30"/>
                                        </p:tgtEl>
                                        <p:attrNameLst>
                                          <p:attrName>style.visibility</p:attrName>
                                        </p:attrNameLst>
                                      </p:cBhvr>
                                      <p:to>
                                        <p:strVal val="visible"/>
                                      </p:to>
                                    </p:set>
                                    <p:anim calcmode="lin" valueType="num">
                                      <p:cBhvr>
                                        <p:cTn id="27" dur="750" fill="hold"/>
                                        <p:tgtEl>
                                          <p:spTgt spid="30"/>
                                        </p:tgtEl>
                                        <p:attrNameLst>
                                          <p:attrName>ppt_w</p:attrName>
                                        </p:attrNameLst>
                                      </p:cBhvr>
                                      <p:tavLst>
                                        <p:tav tm="0">
                                          <p:val>
                                            <p:fltVal val="0"/>
                                          </p:val>
                                        </p:tav>
                                        <p:tav tm="100000">
                                          <p:val>
                                            <p:strVal val="#ppt_w"/>
                                          </p:val>
                                        </p:tav>
                                      </p:tavLst>
                                    </p:anim>
                                    <p:anim calcmode="lin" valueType="num">
                                      <p:cBhvr>
                                        <p:cTn id="28" dur="750" fill="hold"/>
                                        <p:tgtEl>
                                          <p:spTgt spid="30"/>
                                        </p:tgtEl>
                                        <p:attrNameLst>
                                          <p:attrName>ppt_h</p:attrName>
                                        </p:attrNameLst>
                                      </p:cBhvr>
                                      <p:tavLst>
                                        <p:tav tm="0">
                                          <p:val>
                                            <p:fltVal val="0"/>
                                          </p:val>
                                        </p:tav>
                                        <p:tav tm="100000">
                                          <p:val>
                                            <p:strVal val="#ppt_h"/>
                                          </p:val>
                                        </p:tav>
                                      </p:tavLst>
                                    </p:anim>
                                    <p:animEffect transition="in" filter="fade">
                                      <p:cBhvr>
                                        <p:cTn id="29" dur="750"/>
                                        <p:tgtEl>
                                          <p:spTgt spid="30"/>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31"/>
                                        </p:tgtEl>
                                        <p:attrNameLst>
                                          <p:attrName>style.visibility</p:attrName>
                                        </p:attrNameLst>
                                      </p:cBhvr>
                                      <p:to>
                                        <p:strVal val="visible"/>
                                      </p:to>
                                    </p:set>
                                    <p:anim calcmode="lin" valueType="num">
                                      <p:cBhvr>
                                        <p:cTn id="32" dur="750" fill="hold"/>
                                        <p:tgtEl>
                                          <p:spTgt spid="31"/>
                                        </p:tgtEl>
                                        <p:attrNameLst>
                                          <p:attrName>ppt_w</p:attrName>
                                        </p:attrNameLst>
                                      </p:cBhvr>
                                      <p:tavLst>
                                        <p:tav tm="0">
                                          <p:val>
                                            <p:fltVal val="0"/>
                                          </p:val>
                                        </p:tav>
                                        <p:tav tm="100000">
                                          <p:val>
                                            <p:strVal val="#ppt_w"/>
                                          </p:val>
                                        </p:tav>
                                      </p:tavLst>
                                    </p:anim>
                                    <p:anim calcmode="lin" valueType="num">
                                      <p:cBhvr>
                                        <p:cTn id="33" dur="750" fill="hold"/>
                                        <p:tgtEl>
                                          <p:spTgt spid="31"/>
                                        </p:tgtEl>
                                        <p:attrNameLst>
                                          <p:attrName>ppt_h</p:attrName>
                                        </p:attrNameLst>
                                      </p:cBhvr>
                                      <p:tavLst>
                                        <p:tav tm="0">
                                          <p:val>
                                            <p:fltVal val="0"/>
                                          </p:val>
                                        </p:tav>
                                        <p:tav tm="100000">
                                          <p:val>
                                            <p:strVal val="#ppt_h"/>
                                          </p:val>
                                        </p:tav>
                                      </p:tavLst>
                                    </p:anim>
                                    <p:animEffect transition="in" filter="fade">
                                      <p:cBhvr>
                                        <p:cTn id="34" dur="750"/>
                                        <p:tgtEl>
                                          <p:spTgt spid="31"/>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2"/>
                                        </p:tgtEl>
                                        <p:attrNameLst>
                                          <p:attrName>style.visibility</p:attrName>
                                        </p:attrNameLst>
                                      </p:cBhvr>
                                      <p:to>
                                        <p:strVal val="visible"/>
                                      </p:to>
                                    </p:set>
                                    <p:anim calcmode="lin" valueType="num">
                                      <p:cBhvr>
                                        <p:cTn id="37" dur="750" fill="hold"/>
                                        <p:tgtEl>
                                          <p:spTgt spid="32"/>
                                        </p:tgtEl>
                                        <p:attrNameLst>
                                          <p:attrName>ppt_w</p:attrName>
                                        </p:attrNameLst>
                                      </p:cBhvr>
                                      <p:tavLst>
                                        <p:tav tm="0">
                                          <p:val>
                                            <p:fltVal val="0"/>
                                          </p:val>
                                        </p:tav>
                                        <p:tav tm="100000">
                                          <p:val>
                                            <p:strVal val="#ppt_w"/>
                                          </p:val>
                                        </p:tav>
                                      </p:tavLst>
                                    </p:anim>
                                    <p:anim calcmode="lin" valueType="num">
                                      <p:cBhvr>
                                        <p:cTn id="38" dur="750" fill="hold"/>
                                        <p:tgtEl>
                                          <p:spTgt spid="32"/>
                                        </p:tgtEl>
                                        <p:attrNameLst>
                                          <p:attrName>ppt_h</p:attrName>
                                        </p:attrNameLst>
                                      </p:cBhvr>
                                      <p:tavLst>
                                        <p:tav tm="0">
                                          <p:val>
                                            <p:fltVal val="0"/>
                                          </p:val>
                                        </p:tav>
                                        <p:tav tm="100000">
                                          <p:val>
                                            <p:strVal val="#ppt_h"/>
                                          </p:val>
                                        </p:tav>
                                      </p:tavLst>
                                    </p:anim>
                                    <p:animEffect transition="in" filter="fade">
                                      <p:cBhvr>
                                        <p:cTn id="39" dur="750"/>
                                        <p:tgtEl>
                                          <p:spTgt spid="3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750" fill="hold"/>
                                        <p:tgtEl>
                                          <p:spTgt spid="33"/>
                                        </p:tgtEl>
                                        <p:attrNameLst>
                                          <p:attrName>ppt_w</p:attrName>
                                        </p:attrNameLst>
                                      </p:cBhvr>
                                      <p:tavLst>
                                        <p:tav tm="0">
                                          <p:val>
                                            <p:fltVal val="0"/>
                                          </p:val>
                                        </p:tav>
                                        <p:tav tm="100000">
                                          <p:val>
                                            <p:strVal val="#ppt_w"/>
                                          </p:val>
                                        </p:tav>
                                      </p:tavLst>
                                    </p:anim>
                                    <p:anim calcmode="lin" valueType="num">
                                      <p:cBhvr>
                                        <p:cTn id="43" dur="750" fill="hold"/>
                                        <p:tgtEl>
                                          <p:spTgt spid="33"/>
                                        </p:tgtEl>
                                        <p:attrNameLst>
                                          <p:attrName>ppt_h</p:attrName>
                                        </p:attrNameLst>
                                      </p:cBhvr>
                                      <p:tavLst>
                                        <p:tav tm="0">
                                          <p:val>
                                            <p:fltVal val="0"/>
                                          </p:val>
                                        </p:tav>
                                        <p:tav tm="100000">
                                          <p:val>
                                            <p:strVal val="#ppt_h"/>
                                          </p:val>
                                        </p:tav>
                                      </p:tavLst>
                                    </p:anim>
                                    <p:animEffect transition="in" filter="fade">
                                      <p:cBhvr>
                                        <p:cTn id="44" dur="750"/>
                                        <p:tgtEl>
                                          <p:spTgt spid="3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750" fill="hold"/>
                                        <p:tgtEl>
                                          <p:spTgt spid="34"/>
                                        </p:tgtEl>
                                        <p:attrNameLst>
                                          <p:attrName>ppt_w</p:attrName>
                                        </p:attrNameLst>
                                      </p:cBhvr>
                                      <p:tavLst>
                                        <p:tav tm="0">
                                          <p:val>
                                            <p:fltVal val="0"/>
                                          </p:val>
                                        </p:tav>
                                        <p:tav tm="100000">
                                          <p:val>
                                            <p:strVal val="#ppt_w"/>
                                          </p:val>
                                        </p:tav>
                                      </p:tavLst>
                                    </p:anim>
                                    <p:anim calcmode="lin" valueType="num">
                                      <p:cBhvr>
                                        <p:cTn id="48" dur="750" fill="hold"/>
                                        <p:tgtEl>
                                          <p:spTgt spid="34"/>
                                        </p:tgtEl>
                                        <p:attrNameLst>
                                          <p:attrName>ppt_h</p:attrName>
                                        </p:attrNameLst>
                                      </p:cBhvr>
                                      <p:tavLst>
                                        <p:tav tm="0">
                                          <p:val>
                                            <p:fltVal val="0"/>
                                          </p:val>
                                        </p:tav>
                                        <p:tav tm="100000">
                                          <p:val>
                                            <p:strVal val="#ppt_h"/>
                                          </p:val>
                                        </p:tav>
                                      </p:tavLst>
                                    </p:anim>
                                    <p:animEffect transition="in" filter="fade">
                                      <p:cBhvr>
                                        <p:cTn id="49" dur="750"/>
                                        <p:tgtEl>
                                          <p:spTgt spid="34"/>
                                        </p:tgtEl>
                                      </p:cBhvr>
                                    </p:animEffect>
                                  </p:childTnLst>
                                </p:cTn>
                              </p:par>
                            </p:childTnLst>
                          </p:cTn>
                        </p:par>
                        <p:par>
                          <p:cTn id="50" fill="hold">
                            <p:stCondLst>
                              <p:cond delay="1050"/>
                            </p:stCondLst>
                            <p:childTnLst>
                              <p:par>
                                <p:cTn id="51" presetID="31" presetClass="entr" presetSubtype="0" fill="hold" grpId="0" nodeType="afterEffect">
                                  <p:stCondLst>
                                    <p:cond delay="0"/>
                                  </p:stCondLst>
                                  <p:iterate type="lt">
                                    <p:tmPct val="5000"/>
                                  </p:iterate>
                                  <p:childTnLst>
                                    <p:set>
                                      <p:cBhvr>
                                        <p:cTn id="52" dur="1" fill="hold">
                                          <p:stCondLst>
                                            <p:cond delay="0"/>
                                          </p:stCondLst>
                                        </p:cTn>
                                        <p:tgtEl>
                                          <p:spTgt spid="35"/>
                                        </p:tgtEl>
                                        <p:attrNameLst>
                                          <p:attrName>style.visibility</p:attrName>
                                        </p:attrNameLst>
                                      </p:cBhvr>
                                      <p:to>
                                        <p:strVal val="visible"/>
                                      </p:to>
                                    </p:set>
                                    <p:anim calcmode="lin" valueType="num">
                                      <p:cBhvr>
                                        <p:cTn id="53" dur="750" fill="hold"/>
                                        <p:tgtEl>
                                          <p:spTgt spid="35"/>
                                        </p:tgtEl>
                                        <p:attrNameLst>
                                          <p:attrName>ppt_w</p:attrName>
                                        </p:attrNameLst>
                                      </p:cBhvr>
                                      <p:tavLst>
                                        <p:tav tm="0">
                                          <p:val>
                                            <p:fltVal val="0"/>
                                          </p:val>
                                        </p:tav>
                                        <p:tav tm="100000">
                                          <p:val>
                                            <p:strVal val="#ppt_w"/>
                                          </p:val>
                                        </p:tav>
                                      </p:tavLst>
                                    </p:anim>
                                    <p:anim calcmode="lin" valueType="num">
                                      <p:cBhvr>
                                        <p:cTn id="54" dur="750" fill="hold"/>
                                        <p:tgtEl>
                                          <p:spTgt spid="35"/>
                                        </p:tgtEl>
                                        <p:attrNameLst>
                                          <p:attrName>ppt_h</p:attrName>
                                        </p:attrNameLst>
                                      </p:cBhvr>
                                      <p:tavLst>
                                        <p:tav tm="0">
                                          <p:val>
                                            <p:fltVal val="0"/>
                                          </p:val>
                                        </p:tav>
                                        <p:tav tm="100000">
                                          <p:val>
                                            <p:strVal val="#ppt_h"/>
                                          </p:val>
                                        </p:tav>
                                      </p:tavLst>
                                    </p:anim>
                                    <p:anim calcmode="lin" valueType="num">
                                      <p:cBhvr>
                                        <p:cTn id="55" dur="750" fill="hold"/>
                                        <p:tgtEl>
                                          <p:spTgt spid="35"/>
                                        </p:tgtEl>
                                        <p:attrNameLst>
                                          <p:attrName>style.rotation</p:attrName>
                                        </p:attrNameLst>
                                      </p:cBhvr>
                                      <p:tavLst>
                                        <p:tav tm="0">
                                          <p:val>
                                            <p:fltVal val="90"/>
                                          </p:val>
                                        </p:tav>
                                        <p:tav tm="100000">
                                          <p:val>
                                            <p:fltVal val="0"/>
                                          </p:val>
                                        </p:tav>
                                      </p:tavLst>
                                    </p:anim>
                                    <p:animEffect transition="in" filter="fade">
                                      <p:cBhvr>
                                        <p:cTn id="56" dur="750"/>
                                        <p:tgtEl>
                                          <p:spTgt spid="35"/>
                                        </p:tgtEl>
                                      </p:cBhvr>
                                    </p:animEffect>
                                  </p:childTnLst>
                                </p:cTn>
                              </p:par>
                            </p:childTnLst>
                          </p:cTn>
                        </p:par>
                        <p:par>
                          <p:cTn id="57" fill="hold">
                            <p:stCondLst>
                              <p:cond delay="1800"/>
                            </p:stCondLst>
                            <p:childTnLst>
                              <p:par>
                                <p:cTn id="58" presetID="22" presetClass="entr" presetSubtype="8" fill="hold"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left)">
                                      <p:cBhvr>
                                        <p:cTn id="60" dur="500"/>
                                        <p:tgtEl>
                                          <p:spTgt spid="38"/>
                                        </p:tgtEl>
                                      </p:cBhvr>
                                    </p:animEffect>
                                  </p:childTnLst>
                                </p:cTn>
                              </p:par>
                              <p:par>
                                <p:cTn id="61" presetID="22" presetClass="entr" presetSubtype="2"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right)">
                                      <p:cBhvr>
                                        <p:cTn id="63" dur="500"/>
                                        <p:tgtEl>
                                          <p:spTgt spid="39"/>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p:cTn id="66" dur="500" fill="hold"/>
                                        <p:tgtEl>
                                          <p:spTgt spid="36"/>
                                        </p:tgtEl>
                                        <p:attrNameLst>
                                          <p:attrName>ppt_w</p:attrName>
                                        </p:attrNameLst>
                                      </p:cBhvr>
                                      <p:tavLst>
                                        <p:tav tm="0">
                                          <p:val>
                                            <p:fltVal val="0"/>
                                          </p:val>
                                        </p:tav>
                                        <p:tav tm="100000">
                                          <p:val>
                                            <p:strVal val="#ppt_w"/>
                                          </p:val>
                                        </p:tav>
                                      </p:tavLst>
                                    </p:anim>
                                    <p:anim calcmode="lin" valueType="num">
                                      <p:cBhvr>
                                        <p:cTn id="67" dur="500" fill="hold"/>
                                        <p:tgtEl>
                                          <p:spTgt spid="36"/>
                                        </p:tgtEl>
                                        <p:attrNameLst>
                                          <p:attrName>ppt_h</p:attrName>
                                        </p:attrNameLst>
                                      </p:cBhvr>
                                      <p:tavLst>
                                        <p:tav tm="0">
                                          <p:val>
                                            <p:fltVal val="0"/>
                                          </p:val>
                                        </p:tav>
                                        <p:tav tm="100000">
                                          <p:val>
                                            <p:strVal val="#ppt_h"/>
                                          </p:val>
                                        </p:tav>
                                      </p:tavLst>
                                    </p:anim>
                                    <p:animEffect transition="in" filter="fade">
                                      <p:cBhvr>
                                        <p:cTn id="68" dur="500"/>
                                        <p:tgtEl>
                                          <p:spTgt spid="36"/>
                                        </p:tgtEl>
                                      </p:cBhvr>
                                    </p:animEffect>
                                  </p:childTnLst>
                                </p:cTn>
                              </p:par>
                            </p:childTnLst>
                          </p:cTn>
                        </p:par>
                        <p:par>
                          <p:cTn id="69" fill="hold">
                            <p:stCondLst>
                              <p:cond delay="2300"/>
                            </p:stCondLst>
                            <p:childTnLst>
                              <p:par>
                                <p:cTn id="70" presetID="31" presetClass="entr" presetSubtype="0"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p:cTn id="72" dur="1000" fill="hold"/>
                                        <p:tgtEl>
                                          <p:spTgt spid="37"/>
                                        </p:tgtEl>
                                        <p:attrNameLst>
                                          <p:attrName>ppt_w</p:attrName>
                                        </p:attrNameLst>
                                      </p:cBhvr>
                                      <p:tavLst>
                                        <p:tav tm="0">
                                          <p:val>
                                            <p:fltVal val="0"/>
                                          </p:val>
                                        </p:tav>
                                        <p:tav tm="100000">
                                          <p:val>
                                            <p:strVal val="#ppt_w"/>
                                          </p:val>
                                        </p:tav>
                                      </p:tavLst>
                                    </p:anim>
                                    <p:anim calcmode="lin" valueType="num">
                                      <p:cBhvr>
                                        <p:cTn id="73" dur="1000" fill="hold"/>
                                        <p:tgtEl>
                                          <p:spTgt spid="37"/>
                                        </p:tgtEl>
                                        <p:attrNameLst>
                                          <p:attrName>ppt_h</p:attrName>
                                        </p:attrNameLst>
                                      </p:cBhvr>
                                      <p:tavLst>
                                        <p:tav tm="0">
                                          <p:val>
                                            <p:fltVal val="0"/>
                                          </p:val>
                                        </p:tav>
                                        <p:tav tm="100000">
                                          <p:val>
                                            <p:strVal val="#ppt_h"/>
                                          </p:val>
                                        </p:tav>
                                      </p:tavLst>
                                    </p:anim>
                                    <p:anim calcmode="lin" valueType="num">
                                      <p:cBhvr>
                                        <p:cTn id="74" dur="1000" fill="hold"/>
                                        <p:tgtEl>
                                          <p:spTgt spid="37"/>
                                        </p:tgtEl>
                                        <p:attrNameLst>
                                          <p:attrName>style.rotation</p:attrName>
                                        </p:attrNameLst>
                                      </p:cBhvr>
                                      <p:tavLst>
                                        <p:tav tm="0">
                                          <p:val>
                                            <p:fltVal val="90"/>
                                          </p:val>
                                        </p:tav>
                                        <p:tav tm="100000">
                                          <p:val>
                                            <p:fltVal val="0"/>
                                          </p:val>
                                        </p:tav>
                                      </p:tavLst>
                                    </p:anim>
                                    <p:animEffect transition="in" filter="fade">
                                      <p:cBhvr>
                                        <p:cTn id="75"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6" grpId="0"/>
      <p:bldP spid="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21301" y="341873"/>
            <a:ext cx="1518364"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sym typeface="宋体" pitchFamily="2" charset="-122"/>
              </a:rPr>
              <a:t>一点疑问</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4"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4</a:t>
              </a:r>
              <a:endParaRPr lang="zh-CN" altLang="en-US" sz="3600" b="1" spc="-300" dirty="0">
                <a:solidFill>
                  <a:schemeClr val="bg1"/>
                </a:solidFill>
                <a:latin typeface="微软雅黑" pitchFamily="34" charset="-122"/>
                <a:ea typeface="微软雅黑" pitchFamily="34" charset="-122"/>
              </a:endParaRPr>
            </a:p>
          </p:txBody>
        </p:sp>
      </p:grpSp>
      <p:sp>
        <p:nvSpPr>
          <p:cNvPr id="19" name="Freeform 11"/>
          <p:cNvSpPr>
            <a:spLocks noEditPoints="1"/>
          </p:cNvSpPr>
          <p:nvPr/>
        </p:nvSpPr>
        <p:spPr bwMode="auto">
          <a:xfrm>
            <a:off x="2023378" y="5017765"/>
            <a:ext cx="2052562" cy="1561605"/>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FE978C"/>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20" name="Freeform 10"/>
          <p:cNvSpPr>
            <a:spLocks noEditPoints="1"/>
          </p:cNvSpPr>
          <p:nvPr/>
        </p:nvSpPr>
        <p:spPr bwMode="auto">
          <a:xfrm>
            <a:off x="1944720" y="1127381"/>
            <a:ext cx="2052562" cy="1291354"/>
          </a:xfrm>
          <a:custGeom>
            <a:avLst/>
            <a:gdLst>
              <a:gd name="T0" fmla="*/ 2333 w 2333"/>
              <a:gd name="T1" fmla="*/ 0 h 1818"/>
              <a:gd name="T2" fmla="*/ 2333 w 2333"/>
              <a:gd name="T3" fmla="*/ 1364 h 1818"/>
              <a:gd name="T4" fmla="*/ 1166 w 2333"/>
              <a:gd name="T5" fmla="*/ 1818 h 1818"/>
              <a:gd name="T6" fmla="*/ 0 w 2333"/>
              <a:gd name="T7" fmla="*/ 1364 h 1818"/>
              <a:gd name="T8" fmla="*/ 0 w 2333"/>
              <a:gd name="T9" fmla="*/ 0 h 1818"/>
              <a:gd name="T10" fmla="*/ 2333 w 2333"/>
              <a:gd name="T11" fmla="*/ 0 h 1818"/>
              <a:gd name="T12" fmla="*/ 1166 w 2333"/>
              <a:gd name="T13" fmla="*/ 0 h 1818"/>
            </a:gdLst>
            <a:ahLst/>
            <a:cxnLst>
              <a:cxn ang="0">
                <a:pos x="T0" y="T1"/>
              </a:cxn>
              <a:cxn ang="0">
                <a:pos x="T2" y="T3"/>
              </a:cxn>
              <a:cxn ang="0">
                <a:pos x="T4" y="T5"/>
              </a:cxn>
              <a:cxn ang="0">
                <a:pos x="T6" y="T7"/>
              </a:cxn>
              <a:cxn ang="0">
                <a:pos x="T8" y="T9"/>
              </a:cxn>
              <a:cxn ang="0">
                <a:pos x="T10" y="T11"/>
              </a:cxn>
              <a:cxn ang="0">
                <a:pos x="T12" y="T13"/>
              </a:cxn>
            </a:cxnLst>
            <a:rect l="0" t="0" r="r" b="b"/>
            <a:pathLst>
              <a:path w="2333" h="1818">
                <a:moveTo>
                  <a:pt x="2333" y="0"/>
                </a:moveTo>
                <a:lnTo>
                  <a:pt x="2333" y="1364"/>
                </a:lnTo>
                <a:lnTo>
                  <a:pt x="1166" y="1818"/>
                </a:lnTo>
                <a:lnTo>
                  <a:pt x="0" y="1364"/>
                </a:lnTo>
                <a:lnTo>
                  <a:pt x="0" y="0"/>
                </a:lnTo>
                <a:lnTo>
                  <a:pt x="2333" y="0"/>
                </a:lnTo>
                <a:close/>
                <a:moveTo>
                  <a:pt x="1166" y="0"/>
                </a:moveTo>
              </a:path>
            </a:pathLst>
          </a:custGeom>
          <a:solidFill>
            <a:srgbClr val="00B0F0"/>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21" name="TextBox 20"/>
          <p:cNvSpPr txBox="1"/>
          <p:nvPr/>
        </p:nvSpPr>
        <p:spPr>
          <a:xfrm>
            <a:off x="2140651" y="1406789"/>
            <a:ext cx="1719694" cy="500127"/>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srgbClr val="FFFFFF"/>
                </a:solidFill>
                <a:effectLst/>
                <a:uLnTx/>
                <a:uFillTx/>
                <a:latin typeface="微软雅黑"/>
                <a:ea typeface="微软雅黑"/>
              </a:rPr>
              <a:t>适应模式</a:t>
            </a:r>
            <a:endParaRPr kumimoji="0" lang="en-US" altLang="zh-CN" sz="2800" b="0" i="0" u="none" strike="noStrike" kern="0" cap="none" spc="0" normalizeH="0" baseline="0" noProof="0" dirty="0" smtClean="0">
              <a:ln>
                <a:noFill/>
              </a:ln>
              <a:solidFill>
                <a:srgbClr val="FFFFFF"/>
              </a:solidFill>
              <a:effectLst/>
              <a:uLnTx/>
              <a:uFillTx/>
              <a:latin typeface="微软雅黑"/>
              <a:ea typeface="微软雅黑"/>
            </a:endParaRPr>
          </a:p>
        </p:txBody>
      </p:sp>
      <p:sp>
        <p:nvSpPr>
          <p:cNvPr id="22" name="Freeform 11"/>
          <p:cNvSpPr>
            <a:spLocks noEditPoints="1"/>
          </p:cNvSpPr>
          <p:nvPr/>
        </p:nvSpPr>
        <p:spPr bwMode="auto">
          <a:xfrm>
            <a:off x="1974217" y="2331668"/>
            <a:ext cx="2052562" cy="1561605"/>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FE978C"/>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23" name="TextBox 22"/>
          <p:cNvSpPr txBox="1"/>
          <p:nvPr/>
        </p:nvSpPr>
        <p:spPr>
          <a:xfrm>
            <a:off x="2140651" y="2807428"/>
            <a:ext cx="1719694" cy="561682"/>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3200" kern="0" noProof="0" dirty="0" smtClean="0">
                <a:solidFill>
                  <a:srgbClr val="FFFFFF"/>
                </a:solidFill>
                <a:latin typeface="微软雅黑"/>
                <a:ea typeface="微软雅黑"/>
              </a:rPr>
              <a:t>归因</a:t>
            </a:r>
            <a:endParaRPr kumimoji="0" lang="en-US" altLang="zh-CN" sz="3200" b="0" i="0" u="none" strike="noStrike" kern="0" cap="none" spc="0" normalizeH="0" baseline="0" noProof="0" dirty="0" smtClean="0">
              <a:ln>
                <a:noFill/>
              </a:ln>
              <a:solidFill>
                <a:srgbClr val="FFFFFF"/>
              </a:solidFill>
              <a:effectLst/>
              <a:uLnTx/>
              <a:uFillTx/>
              <a:latin typeface="微软雅黑"/>
              <a:ea typeface="微软雅黑"/>
            </a:endParaRPr>
          </a:p>
        </p:txBody>
      </p:sp>
      <p:sp>
        <p:nvSpPr>
          <p:cNvPr id="24" name="Freeform 12"/>
          <p:cNvSpPr>
            <a:spLocks noEditPoints="1"/>
          </p:cNvSpPr>
          <p:nvPr/>
        </p:nvSpPr>
        <p:spPr bwMode="auto">
          <a:xfrm>
            <a:off x="1974217" y="3696108"/>
            <a:ext cx="2052562" cy="1561605"/>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00B0F0"/>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25" name="TextBox 24"/>
          <p:cNvSpPr txBox="1"/>
          <p:nvPr/>
        </p:nvSpPr>
        <p:spPr>
          <a:xfrm>
            <a:off x="2125902" y="4169377"/>
            <a:ext cx="1719694" cy="561682"/>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3200" kern="0" dirty="0" smtClean="0">
                <a:solidFill>
                  <a:srgbClr val="FFFFFF"/>
                </a:solidFill>
                <a:latin typeface="微软雅黑"/>
                <a:ea typeface="微软雅黑"/>
              </a:rPr>
              <a:t>目标</a:t>
            </a:r>
            <a:endParaRPr kumimoji="0" lang="en-US" altLang="zh-CN" sz="3200" b="0" i="0" u="none" strike="noStrike" kern="0" cap="none" spc="0" normalizeH="0" baseline="0" noProof="0" dirty="0" smtClean="0">
              <a:ln>
                <a:noFill/>
              </a:ln>
              <a:solidFill>
                <a:srgbClr val="FFFFFF"/>
              </a:solidFill>
              <a:effectLst/>
              <a:uLnTx/>
              <a:uFillTx/>
              <a:latin typeface="微软雅黑"/>
              <a:ea typeface="微软雅黑"/>
            </a:endParaRPr>
          </a:p>
        </p:txBody>
      </p:sp>
      <p:sp>
        <p:nvSpPr>
          <p:cNvPr id="26" name="TextBox 25"/>
          <p:cNvSpPr txBox="1"/>
          <p:nvPr/>
        </p:nvSpPr>
        <p:spPr>
          <a:xfrm>
            <a:off x="2145567" y="5552517"/>
            <a:ext cx="1719694" cy="500127"/>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800" kern="0" dirty="0" smtClean="0">
                <a:solidFill>
                  <a:srgbClr val="FFFFFF"/>
                </a:solidFill>
                <a:latin typeface="微软雅黑"/>
                <a:ea typeface="微软雅黑"/>
              </a:rPr>
              <a:t>内隐理论</a:t>
            </a:r>
            <a:endParaRPr kumimoji="0" lang="en-US" altLang="zh-CN" sz="2800" b="0" i="0" u="none" strike="noStrike" kern="0" cap="none" spc="0" normalizeH="0" baseline="0" noProof="0" dirty="0" smtClean="0">
              <a:ln>
                <a:noFill/>
              </a:ln>
              <a:solidFill>
                <a:srgbClr val="FFFFFF"/>
              </a:solidFill>
              <a:effectLst/>
              <a:uLnTx/>
              <a:uFillTx/>
              <a:latin typeface="微软雅黑"/>
              <a:ea typeface="微软雅黑"/>
            </a:endParaRPr>
          </a:p>
        </p:txBody>
      </p:sp>
      <p:sp>
        <p:nvSpPr>
          <p:cNvPr id="27" name="Freeform 11"/>
          <p:cNvSpPr>
            <a:spLocks noEditPoints="1"/>
          </p:cNvSpPr>
          <p:nvPr/>
        </p:nvSpPr>
        <p:spPr bwMode="auto">
          <a:xfrm rot="10800000">
            <a:off x="7367220" y="5096423"/>
            <a:ext cx="2052562" cy="1561605"/>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FE978C"/>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28" name="Freeform 10"/>
          <p:cNvSpPr>
            <a:spLocks noEditPoints="1"/>
          </p:cNvSpPr>
          <p:nvPr/>
        </p:nvSpPr>
        <p:spPr bwMode="auto">
          <a:xfrm rot="10800000">
            <a:off x="7288562" y="1043811"/>
            <a:ext cx="2052562" cy="1291354"/>
          </a:xfrm>
          <a:custGeom>
            <a:avLst/>
            <a:gdLst>
              <a:gd name="T0" fmla="*/ 2333 w 2333"/>
              <a:gd name="T1" fmla="*/ 0 h 1818"/>
              <a:gd name="T2" fmla="*/ 2333 w 2333"/>
              <a:gd name="T3" fmla="*/ 1364 h 1818"/>
              <a:gd name="T4" fmla="*/ 1166 w 2333"/>
              <a:gd name="T5" fmla="*/ 1818 h 1818"/>
              <a:gd name="T6" fmla="*/ 0 w 2333"/>
              <a:gd name="T7" fmla="*/ 1364 h 1818"/>
              <a:gd name="T8" fmla="*/ 0 w 2333"/>
              <a:gd name="T9" fmla="*/ 0 h 1818"/>
              <a:gd name="T10" fmla="*/ 2333 w 2333"/>
              <a:gd name="T11" fmla="*/ 0 h 1818"/>
              <a:gd name="T12" fmla="*/ 1166 w 2333"/>
              <a:gd name="T13" fmla="*/ 0 h 1818"/>
            </a:gdLst>
            <a:ahLst/>
            <a:cxnLst>
              <a:cxn ang="0">
                <a:pos x="T0" y="T1"/>
              </a:cxn>
              <a:cxn ang="0">
                <a:pos x="T2" y="T3"/>
              </a:cxn>
              <a:cxn ang="0">
                <a:pos x="T4" y="T5"/>
              </a:cxn>
              <a:cxn ang="0">
                <a:pos x="T6" y="T7"/>
              </a:cxn>
              <a:cxn ang="0">
                <a:pos x="T8" y="T9"/>
              </a:cxn>
              <a:cxn ang="0">
                <a:pos x="T10" y="T11"/>
              </a:cxn>
              <a:cxn ang="0">
                <a:pos x="T12" y="T13"/>
              </a:cxn>
            </a:cxnLst>
            <a:rect l="0" t="0" r="r" b="b"/>
            <a:pathLst>
              <a:path w="2333" h="1818">
                <a:moveTo>
                  <a:pt x="2333" y="0"/>
                </a:moveTo>
                <a:lnTo>
                  <a:pt x="2333" y="1364"/>
                </a:lnTo>
                <a:lnTo>
                  <a:pt x="1166" y="1818"/>
                </a:lnTo>
                <a:lnTo>
                  <a:pt x="0" y="1364"/>
                </a:lnTo>
                <a:lnTo>
                  <a:pt x="0" y="0"/>
                </a:lnTo>
                <a:lnTo>
                  <a:pt x="2333" y="0"/>
                </a:lnTo>
                <a:close/>
                <a:moveTo>
                  <a:pt x="1166" y="0"/>
                </a:moveTo>
              </a:path>
            </a:pathLst>
          </a:custGeom>
          <a:solidFill>
            <a:srgbClr val="00B0F0"/>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29" name="TextBox 28"/>
          <p:cNvSpPr txBox="1"/>
          <p:nvPr/>
        </p:nvSpPr>
        <p:spPr>
          <a:xfrm>
            <a:off x="7484493" y="1485447"/>
            <a:ext cx="1719694" cy="500127"/>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srgbClr val="FFFFFF"/>
                </a:solidFill>
                <a:effectLst/>
                <a:uLnTx/>
                <a:uFillTx/>
                <a:latin typeface="微软雅黑"/>
                <a:ea typeface="微软雅黑"/>
              </a:rPr>
              <a:t>适应模式</a:t>
            </a:r>
            <a:endParaRPr kumimoji="0" lang="en-US" altLang="zh-CN" sz="2800" b="0" i="0" u="none" strike="noStrike" kern="0" cap="none" spc="0" normalizeH="0" baseline="0" noProof="0" dirty="0" smtClean="0">
              <a:ln>
                <a:noFill/>
              </a:ln>
              <a:solidFill>
                <a:srgbClr val="FFFFFF"/>
              </a:solidFill>
              <a:effectLst/>
              <a:uLnTx/>
              <a:uFillTx/>
              <a:latin typeface="微软雅黑"/>
              <a:ea typeface="微软雅黑"/>
            </a:endParaRPr>
          </a:p>
        </p:txBody>
      </p:sp>
      <p:sp>
        <p:nvSpPr>
          <p:cNvPr id="30" name="Freeform 11"/>
          <p:cNvSpPr>
            <a:spLocks noEditPoints="1"/>
          </p:cNvSpPr>
          <p:nvPr/>
        </p:nvSpPr>
        <p:spPr bwMode="auto">
          <a:xfrm rot="10800000">
            <a:off x="7318059" y="2410326"/>
            <a:ext cx="2052562" cy="1561605"/>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FE978C"/>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31" name="TextBox 30"/>
          <p:cNvSpPr txBox="1"/>
          <p:nvPr/>
        </p:nvSpPr>
        <p:spPr>
          <a:xfrm>
            <a:off x="7484493" y="2886086"/>
            <a:ext cx="1719694" cy="561682"/>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3200" kern="0" noProof="0" dirty="0" smtClean="0">
                <a:solidFill>
                  <a:srgbClr val="FFFFFF"/>
                </a:solidFill>
                <a:latin typeface="微软雅黑"/>
                <a:ea typeface="微软雅黑"/>
              </a:rPr>
              <a:t>归因</a:t>
            </a:r>
            <a:endParaRPr kumimoji="0" lang="en-US" altLang="zh-CN" sz="3200" b="0" i="0" u="none" strike="noStrike" kern="0" cap="none" spc="0" normalizeH="0" baseline="0" noProof="0" dirty="0" smtClean="0">
              <a:ln>
                <a:noFill/>
              </a:ln>
              <a:solidFill>
                <a:srgbClr val="FFFFFF"/>
              </a:solidFill>
              <a:effectLst/>
              <a:uLnTx/>
              <a:uFillTx/>
              <a:latin typeface="微软雅黑"/>
              <a:ea typeface="微软雅黑"/>
            </a:endParaRPr>
          </a:p>
        </p:txBody>
      </p:sp>
      <p:sp>
        <p:nvSpPr>
          <p:cNvPr id="32" name="Freeform 12"/>
          <p:cNvSpPr>
            <a:spLocks noEditPoints="1"/>
          </p:cNvSpPr>
          <p:nvPr/>
        </p:nvSpPr>
        <p:spPr bwMode="auto">
          <a:xfrm rot="10800000">
            <a:off x="7318059" y="3774766"/>
            <a:ext cx="2052562" cy="1561605"/>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00B0F0"/>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33" name="TextBox 32"/>
          <p:cNvSpPr txBox="1"/>
          <p:nvPr/>
        </p:nvSpPr>
        <p:spPr>
          <a:xfrm>
            <a:off x="7469744" y="4248035"/>
            <a:ext cx="1719694" cy="561682"/>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3200" kern="0" dirty="0" smtClean="0">
                <a:solidFill>
                  <a:srgbClr val="FFFFFF"/>
                </a:solidFill>
                <a:latin typeface="微软雅黑"/>
                <a:ea typeface="微软雅黑"/>
              </a:rPr>
              <a:t>目标</a:t>
            </a:r>
            <a:endParaRPr kumimoji="0" lang="en-US" altLang="zh-CN" sz="3200" b="0" i="0" u="none" strike="noStrike" kern="0" cap="none" spc="0" normalizeH="0" baseline="0" noProof="0" dirty="0" smtClean="0">
              <a:ln>
                <a:noFill/>
              </a:ln>
              <a:solidFill>
                <a:srgbClr val="FFFFFF"/>
              </a:solidFill>
              <a:effectLst/>
              <a:uLnTx/>
              <a:uFillTx/>
              <a:latin typeface="微软雅黑"/>
              <a:ea typeface="微软雅黑"/>
            </a:endParaRPr>
          </a:p>
        </p:txBody>
      </p:sp>
      <p:sp>
        <p:nvSpPr>
          <p:cNvPr id="34" name="TextBox 33"/>
          <p:cNvSpPr txBox="1"/>
          <p:nvPr/>
        </p:nvSpPr>
        <p:spPr>
          <a:xfrm>
            <a:off x="7489409" y="5631175"/>
            <a:ext cx="1719694" cy="500127"/>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800" kern="0" dirty="0" smtClean="0">
                <a:solidFill>
                  <a:srgbClr val="FFFFFF"/>
                </a:solidFill>
                <a:latin typeface="微软雅黑"/>
                <a:ea typeface="微软雅黑"/>
              </a:rPr>
              <a:t>内隐理论</a:t>
            </a:r>
            <a:endParaRPr kumimoji="0" lang="en-US" altLang="zh-CN" sz="2800" b="0" i="0" u="none" strike="noStrike" kern="0" cap="none" spc="0" normalizeH="0" baseline="0" noProof="0" dirty="0" smtClean="0">
              <a:ln>
                <a:noFill/>
              </a:ln>
              <a:solidFill>
                <a:srgbClr val="FFFFFF"/>
              </a:solidFill>
              <a:effectLst/>
              <a:uLnTx/>
              <a:uFillTx/>
              <a:latin typeface="微软雅黑"/>
              <a:ea typeface="微软雅黑"/>
            </a:endParaRPr>
          </a:p>
        </p:txBody>
      </p:sp>
      <p:sp>
        <p:nvSpPr>
          <p:cNvPr id="36" name="矩形 35"/>
          <p:cNvSpPr/>
          <p:nvPr/>
        </p:nvSpPr>
        <p:spPr>
          <a:xfrm>
            <a:off x="340385" y="3288297"/>
            <a:ext cx="1311434" cy="707876"/>
          </a:xfrm>
          <a:prstGeom prst="rect">
            <a:avLst/>
          </a:prstGeom>
        </p:spPr>
        <p:txBody>
          <a:bodyPr wrap="square" lIns="0" tIns="45715" rIns="91431" bIns="45715">
            <a:spAutoFit/>
          </a:bodyPr>
          <a:lstStyle/>
          <a:p>
            <a:pPr fontAlgn="base">
              <a:spcBef>
                <a:spcPct val="0"/>
              </a:spcBef>
              <a:spcAft>
                <a:spcPct val="0"/>
              </a:spcAft>
            </a:pPr>
            <a:r>
              <a:rPr lang="zh-CN" altLang="en-US" sz="4000" b="1" dirty="0" smtClean="0">
                <a:solidFill>
                  <a:srgbClr val="00B0F0"/>
                </a:solidFill>
                <a:latin typeface="微软雅黑" pitchFamily="34" charset="-122"/>
                <a:ea typeface="微软雅黑" pitchFamily="34" charset="-122"/>
                <a:sym typeface="宋体" pitchFamily="2" charset="-122"/>
              </a:rPr>
              <a:t>因为：</a:t>
            </a:r>
            <a:endParaRPr lang="zh-CN" altLang="en-US" sz="4000" b="1" dirty="0">
              <a:solidFill>
                <a:srgbClr val="00B0F0"/>
              </a:solidFill>
              <a:latin typeface="微软雅黑" pitchFamily="34" charset="-122"/>
              <a:ea typeface="微软雅黑" pitchFamily="34" charset="-122"/>
              <a:sym typeface="宋体" pitchFamily="2" charset="-122"/>
            </a:endParaRPr>
          </a:p>
        </p:txBody>
      </p:sp>
      <p:sp>
        <p:nvSpPr>
          <p:cNvPr id="37" name="矩形 36"/>
          <p:cNvSpPr/>
          <p:nvPr/>
        </p:nvSpPr>
        <p:spPr>
          <a:xfrm>
            <a:off x="5536742" y="3307962"/>
            <a:ext cx="1311434" cy="707876"/>
          </a:xfrm>
          <a:prstGeom prst="rect">
            <a:avLst/>
          </a:prstGeom>
        </p:spPr>
        <p:txBody>
          <a:bodyPr wrap="square" lIns="0" tIns="45715" rIns="91431" bIns="45715">
            <a:spAutoFit/>
          </a:bodyPr>
          <a:lstStyle/>
          <a:p>
            <a:pPr fontAlgn="base">
              <a:spcBef>
                <a:spcPct val="0"/>
              </a:spcBef>
              <a:spcAft>
                <a:spcPct val="0"/>
              </a:spcAft>
            </a:pPr>
            <a:r>
              <a:rPr lang="zh-CN" altLang="en-US" sz="4000" b="1" dirty="0" smtClean="0">
                <a:solidFill>
                  <a:srgbClr val="00B0F0"/>
                </a:solidFill>
                <a:latin typeface="微软雅黑" pitchFamily="34" charset="-122"/>
                <a:ea typeface="微软雅黑" pitchFamily="34" charset="-122"/>
                <a:sym typeface="宋体" pitchFamily="2" charset="-122"/>
              </a:rPr>
              <a:t>所以：</a:t>
            </a:r>
            <a:endParaRPr lang="zh-CN" altLang="en-US" sz="4000" b="1" dirty="0">
              <a:solidFill>
                <a:srgbClr val="00B0F0"/>
              </a:solidFill>
              <a:latin typeface="微软雅黑" pitchFamily="34" charset="-122"/>
              <a:ea typeface="微软雅黑" pitchFamily="34" charset="-122"/>
              <a:sym typeface="宋体" pitchFamily="2" charset="-122"/>
            </a:endParaRPr>
          </a:p>
        </p:txBody>
      </p:sp>
      <p:sp>
        <p:nvSpPr>
          <p:cNvPr id="38" name="矩形 37"/>
          <p:cNvSpPr/>
          <p:nvPr/>
        </p:nvSpPr>
        <p:spPr>
          <a:xfrm>
            <a:off x="10275889" y="3342376"/>
            <a:ext cx="1311434" cy="707876"/>
          </a:xfrm>
          <a:prstGeom prst="rect">
            <a:avLst/>
          </a:prstGeom>
        </p:spPr>
        <p:txBody>
          <a:bodyPr wrap="square" lIns="0" tIns="45715" rIns="91431" bIns="45715">
            <a:spAutoFit/>
          </a:bodyPr>
          <a:lstStyle/>
          <a:p>
            <a:pPr fontAlgn="base">
              <a:spcBef>
                <a:spcPct val="0"/>
              </a:spcBef>
              <a:spcAft>
                <a:spcPct val="0"/>
              </a:spcAft>
            </a:pPr>
            <a:r>
              <a:rPr lang="zh-CN" altLang="en-US" sz="4000" b="1" dirty="0" smtClean="0">
                <a:solidFill>
                  <a:srgbClr val="00B0F0"/>
                </a:solidFill>
                <a:latin typeface="微软雅黑" pitchFamily="34" charset="-122"/>
                <a:ea typeface="微软雅黑" pitchFamily="34" charset="-122"/>
                <a:sym typeface="宋体" pitchFamily="2" charset="-122"/>
              </a:rPr>
              <a:t>？</a:t>
            </a:r>
            <a:endParaRPr lang="zh-CN" altLang="en-US" sz="4000" b="1" dirty="0">
              <a:solidFill>
                <a:srgbClr val="00B0F0"/>
              </a:solidFill>
              <a:latin typeface="微软雅黑" pitchFamily="34" charset="-122"/>
              <a:ea typeface="微软雅黑" pitchFamily="34" charset="-122"/>
              <a:sym typeface="宋体" pitchFamily="2" charset="-122"/>
            </a:endParaRPr>
          </a:p>
        </p:txBody>
      </p:sp>
    </p:spTree>
    <p:extLst>
      <p:ext uri="{BB962C8B-B14F-4D97-AF65-F5344CB8AC3E}">
        <p14:creationId xmlns="" xmlns:p14="http://schemas.microsoft.com/office/powerpoint/2010/main" val="2481407489"/>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750" fill="hold"/>
                                        <p:tgtEl>
                                          <p:spTgt spid="36"/>
                                        </p:tgtEl>
                                        <p:attrNameLst>
                                          <p:attrName>ppt_x</p:attrName>
                                        </p:attrNameLst>
                                      </p:cBhvr>
                                      <p:tavLst>
                                        <p:tav tm="0">
                                          <p:val>
                                            <p:strVal val="1+#ppt_w/2"/>
                                          </p:val>
                                        </p:tav>
                                        <p:tav tm="100000">
                                          <p:val>
                                            <p:strVal val="#ppt_x"/>
                                          </p:val>
                                        </p:tav>
                                      </p:tavLst>
                                    </p:anim>
                                    <p:anim calcmode="lin" valueType="num">
                                      <p:cBhvr additive="base">
                                        <p:cTn id="21" dur="75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750" fill="hold"/>
                                        <p:tgtEl>
                                          <p:spTgt spid="37"/>
                                        </p:tgtEl>
                                        <p:attrNameLst>
                                          <p:attrName>ppt_x</p:attrName>
                                        </p:attrNameLst>
                                      </p:cBhvr>
                                      <p:tavLst>
                                        <p:tav tm="0">
                                          <p:val>
                                            <p:strVal val="1+#ppt_w/2"/>
                                          </p:val>
                                        </p:tav>
                                        <p:tav tm="100000">
                                          <p:val>
                                            <p:strVal val="#ppt_x"/>
                                          </p:val>
                                        </p:tav>
                                      </p:tavLst>
                                    </p:anim>
                                    <p:anim calcmode="lin" valueType="num">
                                      <p:cBhvr additive="base">
                                        <p:cTn id="27" dur="75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750" fill="hold"/>
                                        <p:tgtEl>
                                          <p:spTgt spid="38"/>
                                        </p:tgtEl>
                                        <p:attrNameLst>
                                          <p:attrName>ppt_x</p:attrName>
                                        </p:attrNameLst>
                                      </p:cBhvr>
                                      <p:tavLst>
                                        <p:tav tm="0">
                                          <p:val>
                                            <p:strVal val="1+#ppt_w/2"/>
                                          </p:val>
                                        </p:tav>
                                        <p:tav tm="100000">
                                          <p:val>
                                            <p:strVal val="#ppt_x"/>
                                          </p:val>
                                        </p:tav>
                                      </p:tavLst>
                                    </p:anim>
                                    <p:anim calcmode="lin" valueType="num">
                                      <p:cBhvr additive="base">
                                        <p:cTn id="33" dur="75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6" grpId="0"/>
      <p:bldP spid="37" grpId="0"/>
      <p:bldP spid="3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E:\openmind\IA002\picture\68747470733a2f2f7773312e73696e61696d672e636e2f6c617267652f37306533313339626779316678306f71367a3978386a3231367930683877697a2e6a7067.jpg"/>
          <p:cNvPicPr>
            <a:picLocks noChangeAspect="1" noChangeArrowheads="1"/>
          </p:cNvPicPr>
          <p:nvPr/>
        </p:nvPicPr>
        <p:blipFill>
          <a:blip r:embed="rId3" cstate="print"/>
          <a:srcRect/>
          <a:stretch>
            <a:fillRect/>
          </a:stretch>
        </p:blipFill>
        <p:spPr bwMode="auto">
          <a:xfrm>
            <a:off x="929150" y="2669949"/>
            <a:ext cx="9707592" cy="3893083"/>
          </a:xfrm>
          <a:prstGeom prst="rect">
            <a:avLst/>
          </a:prstGeom>
          <a:noFill/>
        </p:spPr>
      </p:pic>
      <p:sp>
        <p:nvSpPr>
          <p:cNvPr id="2" name="文本框 40"/>
          <p:cNvSpPr>
            <a:spLocks noChangeArrowheads="1"/>
          </p:cNvSpPr>
          <p:nvPr/>
        </p:nvSpPr>
        <p:spPr bwMode="auto">
          <a:xfrm>
            <a:off x="1821301" y="341873"/>
            <a:ext cx="1851789"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sym typeface="宋体" pitchFamily="2" charset="-122"/>
              </a:rPr>
              <a:t>真实的成长</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4"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4</a:t>
              </a:r>
              <a:endParaRPr lang="zh-CN" altLang="en-US" sz="3600" b="1" spc="-300" dirty="0">
                <a:solidFill>
                  <a:schemeClr val="bg1"/>
                </a:solidFill>
                <a:latin typeface="微软雅黑" pitchFamily="34" charset="-122"/>
                <a:ea typeface="微软雅黑" pitchFamily="34" charset="-122"/>
              </a:endParaRPr>
            </a:p>
          </p:txBody>
        </p:sp>
      </p:grpSp>
      <p:sp>
        <p:nvSpPr>
          <p:cNvPr id="10" name="TextBox 9"/>
          <p:cNvSpPr txBox="1"/>
          <p:nvPr/>
        </p:nvSpPr>
        <p:spPr>
          <a:xfrm>
            <a:off x="1023962" y="972504"/>
            <a:ext cx="10125829" cy="4193446"/>
          </a:xfrm>
          <a:prstGeom prst="rect">
            <a:avLst/>
          </a:prstGeom>
          <a:noFill/>
        </p:spPr>
        <p:txBody>
          <a:bodyPr wrap="square" lIns="68571" tIns="34285" rIns="68571" bIns="34285">
            <a:spAutoFit/>
          </a:bodyPr>
          <a:lstStyle/>
          <a:p>
            <a:pPr lvl="0">
              <a:lnSpc>
                <a:spcPct val="200000"/>
              </a:lnSpc>
              <a:defRPr/>
            </a:pPr>
            <a:r>
              <a:rPr lang="zh-CN" altLang="en-US" sz="2800" b="1" dirty="0" smtClean="0">
                <a:solidFill>
                  <a:srgbClr val="00B0F0"/>
                </a:solidFill>
                <a:latin typeface="微软雅黑" pitchFamily="34" charset="-122"/>
                <a:ea typeface="微软雅黑" pitchFamily="34" charset="-122"/>
                <a:sym typeface="宋体" pitchFamily="2" charset="-122"/>
              </a:rPr>
              <a:t>真实的成长是什么样的？</a:t>
            </a:r>
            <a:endParaRPr lang="en-US" altLang="zh-CN" sz="2800" b="1" dirty="0" smtClean="0">
              <a:solidFill>
                <a:srgbClr val="00B0F0"/>
              </a:solidFill>
              <a:latin typeface="微软雅黑" pitchFamily="34" charset="-122"/>
              <a:ea typeface="微软雅黑" pitchFamily="34" charset="-122"/>
              <a:sym typeface="宋体" pitchFamily="2" charset="-122"/>
            </a:endParaRPr>
          </a:p>
          <a:p>
            <a:pPr lvl="0">
              <a:lnSpc>
                <a:spcPct val="200000"/>
              </a:lnSpc>
              <a:defRPr/>
            </a:pPr>
            <a:r>
              <a:rPr lang="zh-CN" altLang="en-US" sz="2400" b="1" kern="0" dirty="0" smtClean="0">
                <a:solidFill>
                  <a:srgbClr val="0070C0"/>
                </a:solidFill>
                <a:latin typeface="微软雅黑"/>
                <a:ea typeface="微软雅黑"/>
                <a:sym typeface="宋体" pitchFamily="2" charset="-122"/>
              </a:rPr>
              <a:t>输出</a:t>
            </a:r>
            <a:r>
              <a:rPr lang="en-US" altLang="zh-CN" sz="2400" b="1" kern="0" dirty="0" smtClean="0">
                <a:solidFill>
                  <a:srgbClr val="0070C0"/>
                </a:solidFill>
                <a:latin typeface="微软雅黑"/>
                <a:ea typeface="微软雅黑"/>
                <a:sym typeface="宋体" pitchFamily="2" charset="-122"/>
              </a:rPr>
              <a:t>&gt; </a:t>
            </a:r>
            <a:r>
              <a:rPr lang="zh-CN" altLang="en-US" sz="2400" b="1" kern="0" dirty="0" smtClean="0">
                <a:solidFill>
                  <a:srgbClr val="0070C0"/>
                </a:solidFill>
                <a:latin typeface="微软雅黑"/>
                <a:ea typeface="微软雅黑"/>
                <a:sym typeface="宋体" pitchFamily="2" charset="-122"/>
              </a:rPr>
              <a:t>输入；习惯</a:t>
            </a:r>
            <a:r>
              <a:rPr lang="en-US" altLang="zh-CN" sz="2400" b="1" kern="0" dirty="0" smtClean="0">
                <a:solidFill>
                  <a:srgbClr val="0070C0"/>
                </a:solidFill>
                <a:latin typeface="微软雅黑"/>
                <a:ea typeface="微软雅黑"/>
                <a:sym typeface="宋体" pitchFamily="2" charset="-122"/>
              </a:rPr>
              <a:t>&gt;</a:t>
            </a:r>
            <a:r>
              <a:rPr lang="zh-CN" altLang="en-US" sz="2400" b="1" kern="0" dirty="0" smtClean="0">
                <a:solidFill>
                  <a:srgbClr val="0070C0"/>
                </a:solidFill>
                <a:latin typeface="微软雅黑"/>
                <a:ea typeface="微软雅黑"/>
                <a:sym typeface="宋体" pitchFamily="2" charset="-122"/>
              </a:rPr>
              <a:t>目标；反馈迭代</a:t>
            </a:r>
            <a:r>
              <a:rPr lang="en-US" altLang="zh-CN" sz="2400" b="1" kern="0" dirty="0" smtClean="0">
                <a:solidFill>
                  <a:srgbClr val="0070C0"/>
                </a:solidFill>
                <a:latin typeface="微软雅黑"/>
                <a:ea typeface="微软雅黑"/>
                <a:sym typeface="宋体" pitchFamily="2" charset="-122"/>
              </a:rPr>
              <a:t>……</a:t>
            </a:r>
            <a:endParaRPr lang="en-US" altLang="zh-CN" sz="2400" b="1" kern="0" dirty="0" smtClean="0">
              <a:solidFill>
                <a:srgbClr val="0070C0"/>
              </a:solidFill>
              <a:latin typeface="微软雅黑"/>
              <a:ea typeface="微软雅黑"/>
            </a:endParaRPr>
          </a:p>
          <a:p>
            <a:endParaRPr lang="en-US" altLang="zh-CN" sz="2000" b="1" kern="0" dirty="0" smtClean="0">
              <a:solidFill>
                <a:schemeClr val="bg1">
                  <a:lumMod val="50000"/>
                </a:schemeClr>
              </a:solidFill>
              <a:latin typeface="微软雅黑"/>
              <a:ea typeface="微软雅黑"/>
            </a:endParaRPr>
          </a:p>
          <a:p>
            <a:endParaRPr lang="en-US" altLang="zh-CN" sz="2000" b="1" kern="0" dirty="0" smtClean="0">
              <a:solidFill>
                <a:schemeClr val="bg1">
                  <a:lumMod val="50000"/>
                </a:schemeClr>
              </a:solidFill>
              <a:latin typeface="微软雅黑"/>
              <a:ea typeface="微软雅黑"/>
            </a:endParaRPr>
          </a:p>
          <a:p>
            <a:pPr lvl="0"/>
            <a:endParaRPr lang="en-US" altLang="zh-CN" sz="2800" b="1" dirty="0" smtClean="0">
              <a:solidFill>
                <a:srgbClr val="00B0F0"/>
              </a:solidFill>
              <a:latin typeface="微软雅黑" pitchFamily="34" charset="-122"/>
              <a:ea typeface="微软雅黑" pitchFamily="34" charset="-122"/>
              <a:sym typeface="宋体" pitchFamily="2" charset="-122"/>
            </a:endParaRPr>
          </a:p>
          <a:p>
            <a:pPr lvl="0"/>
            <a:endParaRPr lang="en-US" altLang="zh-CN" sz="2800" b="1" dirty="0" smtClean="0">
              <a:solidFill>
                <a:srgbClr val="00B0F0"/>
              </a:solidFill>
              <a:latin typeface="微软雅黑" pitchFamily="34" charset="-122"/>
              <a:ea typeface="微软雅黑" pitchFamily="34" charset="-122"/>
              <a:sym typeface="宋体" pitchFamily="2" charset="-122"/>
            </a:endParaRPr>
          </a:p>
          <a:p>
            <a:pPr>
              <a:buFont typeface="Wingdings" pitchFamily="2" charset="2"/>
              <a:buChar char="l"/>
            </a:pPr>
            <a:endParaRPr lang="en-US" altLang="zh-CN" sz="2000" b="1" kern="0" dirty="0" smtClean="0">
              <a:solidFill>
                <a:schemeClr val="bg1">
                  <a:lumMod val="50000"/>
                </a:schemeClr>
              </a:solidFill>
              <a:latin typeface="微软雅黑"/>
              <a:ea typeface="微软雅黑"/>
            </a:endParaRPr>
          </a:p>
          <a:p>
            <a:pPr>
              <a:buFont typeface="Wingdings" pitchFamily="2" charset="2"/>
              <a:buChar char="l"/>
            </a:pPr>
            <a:endParaRPr lang="en-US" altLang="zh-CN" sz="2000" b="1" kern="0" dirty="0" smtClean="0">
              <a:solidFill>
                <a:schemeClr val="bg1">
                  <a:lumMod val="50000"/>
                </a:schemeClr>
              </a:solidFill>
              <a:latin typeface="微软雅黑"/>
              <a:ea typeface="微软雅黑"/>
            </a:endParaRPr>
          </a:p>
          <a:p>
            <a:pPr>
              <a:buFont typeface="Wingdings" pitchFamily="2" charset="2"/>
              <a:buChar char="l"/>
            </a:pPr>
            <a:endParaRPr lang="zh-CN" altLang="en-US" sz="2000" b="1" kern="0" dirty="0" smtClean="0">
              <a:solidFill>
                <a:schemeClr val="bg1">
                  <a:lumMod val="50000"/>
                </a:schemeClr>
              </a:solidFill>
              <a:latin typeface="微软雅黑"/>
              <a:ea typeface="微软雅黑"/>
            </a:endParaRPr>
          </a:p>
        </p:txBody>
      </p:sp>
      <p:pic>
        <p:nvPicPr>
          <p:cNvPr id="5122" name="Picture 2" descr="E:\openmind\IA002\picture\school.png"/>
          <p:cNvPicPr>
            <a:picLocks noChangeAspect="1" noChangeArrowheads="1"/>
          </p:cNvPicPr>
          <p:nvPr/>
        </p:nvPicPr>
        <p:blipFill>
          <a:blip r:embed="rId4" cstate="print"/>
          <a:srcRect/>
          <a:stretch>
            <a:fillRect/>
          </a:stretch>
        </p:blipFill>
        <p:spPr bwMode="auto">
          <a:xfrm>
            <a:off x="2427261" y="2587984"/>
            <a:ext cx="7203435" cy="4079156"/>
          </a:xfrm>
          <a:prstGeom prst="rect">
            <a:avLst/>
          </a:prstGeom>
          <a:noFill/>
        </p:spPr>
      </p:pic>
    </p:spTree>
    <p:extLst>
      <p:ext uri="{BB962C8B-B14F-4D97-AF65-F5344CB8AC3E}">
        <p14:creationId xmlns="" xmlns:p14="http://schemas.microsoft.com/office/powerpoint/2010/main" val="2481407489"/>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blinds(horizontal)">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blinds(horizontal)">
                                      <p:cBhvr>
                                        <p:cTn id="25" dur="500"/>
                                        <p:tgtEl>
                                          <p:spTgt spid="10">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123"/>
                                        </p:tgtEl>
                                        <p:attrNameLst>
                                          <p:attrName>style.visibility</p:attrName>
                                        </p:attrNameLst>
                                      </p:cBhvr>
                                      <p:to>
                                        <p:strVal val="visible"/>
                                      </p:to>
                                    </p:set>
                                    <p:animEffect transition="in" filter="blinds(horizontal)">
                                      <p:cBhvr>
                                        <p:cTn id="30" dur="500"/>
                                        <p:tgtEl>
                                          <p:spTgt spid="512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122"/>
                                        </p:tgtEl>
                                        <p:attrNameLst>
                                          <p:attrName>style.visibility</p:attrName>
                                        </p:attrNameLst>
                                      </p:cBhvr>
                                      <p:to>
                                        <p:strVal val="visible"/>
                                      </p:to>
                                    </p:set>
                                    <p:animEffect transition="in" filter="blinds(horizontal)">
                                      <p:cBhvr>
                                        <p:cTn id="35"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21301" y="341873"/>
            <a:ext cx="1851789"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sym typeface="宋体" pitchFamily="2" charset="-122"/>
              </a:rPr>
              <a:t>真实的成长</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4"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4</a:t>
              </a:r>
              <a:endParaRPr lang="zh-CN" altLang="en-US" sz="3600" b="1" spc="-300" dirty="0">
                <a:solidFill>
                  <a:schemeClr val="bg1"/>
                </a:solidFill>
                <a:latin typeface="微软雅黑" pitchFamily="34" charset="-122"/>
                <a:ea typeface="微软雅黑" pitchFamily="34" charset="-122"/>
              </a:endParaRPr>
            </a:p>
          </p:txBody>
        </p:sp>
      </p:grpSp>
      <p:sp>
        <p:nvSpPr>
          <p:cNvPr id="10" name="TextBox 9"/>
          <p:cNvSpPr txBox="1"/>
          <p:nvPr/>
        </p:nvSpPr>
        <p:spPr>
          <a:xfrm>
            <a:off x="1023962" y="972504"/>
            <a:ext cx="10125829" cy="5793884"/>
          </a:xfrm>
          <a:prstGeom prst="rect">
            <a:avLst/>
          </a:prstGeom>
          <a:noFill/>
        </p:spPr>
        <p:txBody>
          <a:bodyPr wrap="square" lIns="68571" tIns="34285" rIns="68571" bIns="34285">
            <a:spAutoFit/>
          </a:bodyPr>
          <a:lstStyle/>
          <a:p>
            <a:pPr lvl="0">
              <a:lnSpc>
                <a:spcPct val="200000"/>
              </a:lnSpc>
              <a:defRPr/>
            </a:pPr>
            <a:r>
              <a:rPr lang="zh-CN" altLang="en-US" sz="2800" b="1" dirty="0" smtClean="0">
                <a:solidFill>
                  <a:srgbClr val="00B0F0"/>
                </a:solidFill>
                <a:latin typeface="微软雅黑" pitchFamily="34" charset="-122"/>
                <a:ea typeface="微软雅黑" pitchFamily="34" charset="-122"/>
                <a:sym typeface="宋体" pitchFamily="2" charset="-122"/>
              </a:rPr>
              <a:t>所以，拥有成长型思维，就能躺赢？不，这只是第一步。</a:t>
            </a:r>
            <a:endParaRPr lang="en-US" altLang="zh-CN" sz="2800" b="1" dirty="0" smtClean="0">
              <a:solidFill>
                <a:srgbClr val="00B0F0"/>
              </a:solidFill>
              <a:latin typeface="微软雅黑" pitchFamily="34" charset="-122"/>
              <a:ea typeface="微软雅黑" pitchFamily="34" charset="-122"/>
              <a:sym typeface="宋体" pitchFamily="2" charset="-122"/>
            </a:endParaRPr>
          </a:p>
          <a:p>
            <a:pPr>
              <a:lnSpc>
                <a:spcPct val="200000"/>
              </a:lnSpc>
            </a:pPr>
            <a:endParaRPr lang="en-US" altLang="zh-CN" sz="2000" b="1" kern="0" dirty="0" smtClean="0">
              <a:solidFill>
                <a:schemeClr val="bg1">
                  <a:lumMod val="50000"/>
                </a:schemeClr>
              </a:solidFill>
              <a:latin typeface="微软雅黑"/>
              <a:ea typeface="微软雅黑"/>
            </a:endParaRPr>
          </a:p>
          <a:p>
            <a:pPr>
              <a:lnSpc>
                <a:spcPct val="200000"/>
              </a:lnSpc>
            </a:pPr>
            <a:r>
              <a:rPr lang="zh-CN" altLang="en-US" sz="2000" b="1" kern="0" dirty="0" smtClean="0">
                <a:solidFill>
                  <a:schemeClr val="bg1">
                    <a:lumMod val="50000"/>
                  </a:schemeClr>
                </a:solidFill>
                <a:latin typeface="微软雅黑"/>
                <a:ea typeface="微软雅黑"/>
              </a:rPr>
              <a:t>成长型思维很重要，但是最终对结果产生影响的是行动，而不是思维，而僵固思维可能会限制行动，成长型思维鼓励行动；第二步，是正确有效的行动，而不是目标不清晰的试错；所以，要达到的目标，就直接影响了行动，影响了策略。</a:t>
            </a:r>
            <a:endParaRPr lang="en-US" altLang="zh-CN" sz="2000" b="1" kern="0" dirty="0" smtClean="0">
              <a:solidFill>
                <a:schemeClr val="bg1">
                  <a:lumMod val="50000"/>
                </a:schemeClr>
              </a:solidFill>
              <a:latin typeface="微软雅黑"/>
              <a:ea typeface="微软雅黑"/>
            </a:endParaRPr>
          </a:p>
          <a:p>
            <a:endParaRPr lang="en-US" altLang="zh-CN" sz="2000" b="1" kern="0" dirty="0" smtClean="0">
              <a:solidFill>
                <a:schemeClr val="bg1">
                  <a:lumMod val="50000"/>
                </a:schemeClr>
              </a:solidFill>
              <a:latin typeface="微软雅黑"/>
              <a:ea typeface="微软雅黑"/>
            </a:endParaRPr>
          </a:p>
          <a:p>
            <a:endParaRPr lang="en-US" altLang="zh-CN" sz="2000" b="1" kern="0" dirty="0" smtClean="0">
              <a:solidFill>
                <a:schemeClr val="bg1">
                  <a:lumMod val="50000"/>
                </a:schemeClr>
              </a:solidFill>
              <a:latin typeface="微软雅黑"/>
              <a:ea typeface="微软雅黑"/>
            </a:endParaRPr>
          </a:p>
          <a:p>
            <a:pPr lvl="0"/>
            <a:endParaRPr lang="en-US" altLang="zh-CN" sz="2800" b="1" dirty="0" smtClean="0">
              <a:solidFill>
                <a:srgbClr val="00B0F0"/>
              </a:solidFill>
              <a:latin typeface="微软雅黑" pitchFamily="34" charset="-122"/>
              <a:ea typeface="微软雅黑" pitchFamily="34" charset="-122"/>
              <a:sym typeface="宋体" pitchFamily="2" charset="-122"/>
            </a:endParaRPr>
          </a:p>
          <a:p>
            <a:pPr lvl="0"/>
            <a:endParaRPr lang="en-US" altLang="zh-CN" sz="2800" b="1" dirty="0" smtClean="0">
              <a:solidFill>
                <a:srgbClr val="00B0F0"/>
              </a:solidFill>
              <a:latin typeface="微软雅黑" pitchFamily="34" charset="-122"/>
              <a:ea typeface="微软雅黑" pitchFamily="34" charset="-122"/>
              <a:sym typeface="宋体" pitchFamily="2" charset="-122"/>
            </a:endParaRPr>
          </a:p>
          <a:p>
            <a:pPr>
              <a:buFont typeface="Wingdings" pitchFamily="2" charset="2"/>
              <a:buChar char="l"/>
            </a:pPr>
            <a:endParaRPr lang="en-US" altLang="zh-CN" sz="2000" b="1" kern="0" dirty="0" smtClean="0">
              <a:solidFill>
                <a:schemeClr val="bg1">
                  <a:lumMod val="50000"/>
                </a:schemeClr>
              </a:solidFill>
              <a:latin typeface="微软雅黑"/>
              <a:ea typeface="微软雅黑"/>
            </a:endParaRPr>
          </a:p>
          <a:p>
            <a:pPr>
              <a:buFont typeface="Wingdings" pitchFamily="2" charset="2"/>
              <a:buChar char="l"/>
            </a:pPr>
            <a:endParaRPr lang="en-US" altLang="zh-CN" sz="2000" b="1" kern="0" dirty="0" smtClean="0">
              <a:solidFill>
                <a:schemeClr val="bg1">
                  <a:lumMod val="50000"/>
                </a:schemeClr>
              </a:solidFill>
              <a:latin typeface="微软雅黑"/>
              <a:ea typeface="微软雅黑"/>
            </a:endParaRPr>
          </a:p>
          <a:p>
            <a:pPr>
              <a:buFont typeface="Wingdings" pitchFamily="2" charset="2"/>
              <a:buChar char="l"/>
            </a:pPr>
            <a:endParaRPr lang="zh-CN" altLang="en-US" sz="2000" b="1" kern="0" dirty="0" smtClean="0">
              <a:solidFill>
                <a:schemeClr val="bg1">
                  <a:lumMod val="50000"/>
                </a:schemeClr>
              </a:solidFill>
              <a:latin typeface="微软雅黑"/>
              <a:ea typeface="微软雅黑"/>
            </a:endParaRPr>
          </a:p>
        </p:txBody>
      </p:sp>
    </p:spTree>
    <p:extLst>
      <p:ext uri="{BB962C8B-B14F-4D97-AF65-F5344CB8AC3E}">
        <p14:creationId xmlns="" xmlns:p14="http://schemas.microsoft.com/office/powerpoint/2010/main" val="2481407489"/>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blinds(horizontal)">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21301" y="341873"/>
            <a:ext cx="1851789"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sym typeface="宋体" pitchFamily="2" charset="-122"/>
              </a:rPr>
              <a:t>真实的成长</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4"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4</a:t>
              </a:r>
              <a:endParaRPr lang="zh-CN" altLang="en-US" sz="3600" b="1" spc="-300" dirty="0">
                <a:solidFill>
                  <a:schemeClr val="bg1"/>
                </a:solidFill>
                <a:latin typeface="微软雅黑" pitchFamily="34" charset="-122"/>
                <a:ea typeface="微软雅黑" pitchFamily="34" charset="-122"/>
              </a:endParaRPr>
            </a:p>
          </p:txBody>
        </p:sp>
      </p:grpSp>
      <p:sp>
        <p:nvSpPr>
          <p:cNvPr id="10" name="TextBox 9"/>
          <p:cNvSpPr txBox="1"/>
          <p:nvPr/>
        </p:nvSpPr>
        <p:spPr>
          <a:xfrm>
            <a:off x="1023962" y="972504"/>
            <a:ext cx="10125829" cy="8117597"/>
          </a:xfrm>
          <a:prstGeom prst="rect">
            <a:avLst/>
          </a:prstGeom>
          <a:noFill/>
        </p:spPr>
        <p:txBody>
          <a:bodyPr wrap="square" lIns="68571" tIns="34285" rIns="68571" bIns="34285">
            <a:spAutoFit/>
          </a:bodyPr>
          <a:lstStyle/>
          <a:p>
            <a:pPr lvl="0">
              <a:lnSpc>
                <a:spcPct val="200000"/>
              </a:lnSpc>
              <a:defRPr/>
            </a:pPr>
            <a:r>
              <a:rPr lang="en-US" altLang="zh-CN" sz="2800" b="1" dirty="0" err="1" smtClean="0">
                <a:solidFill>
                  <a:srgbClr val="00B0F0"/>
                </a:solidFill>
                <a:latin typeface="微软雅黑" pitchFamily="34" charset="-122"/>
                <a:ea typeface="微软雅黑" pitchFamily="34" charset="-122"/>
                <a:sym typeface="宋体" pitchFamily="2" charset="-122"/>
              </a:rPr>
              <a:t>Dweck</a:t>
            </a:r>
            <a:r>
              <a:rPr lang="en-US" altLang="zh-CN" sz="2800" b="1" dirty="0" smtClean="0">
                <a:solidFill>
                  <a:srgbClr val="00B0F0"/>
                </a:solidFill>
                <a:latin typeface="微软雅黑" pitchFamily="34" charset="-122"/>
                <a:ea typeface="微软雅黑" pitchFamily="34" charset="-122"/>
                <a:sym typeface="宋体" pitchFamily="2" charset="-122"/>
              </a:rPr>
              <a:t> </a:t>
            </a:r>
            <a:r>
              <a:rPr lang="zh-CN" altLang="en-US" sz="2800" b="1" dirty="0" smtClean="0">
                <a:solidFill>
                  <a:srgbClr val="00B0F0"/>
                </a:solidFill>
                <a:latin typeface="微软雅黑" pitchFamily="34" charset="-122"/>
                <a:ea typeface="微软雅黑" pitchFamily="34" charset="-122"/>
                <a:sym typeface="宋体" pitchFamily="2" charset="-122"/>
              </a:rPr>
              <a:t>的启示</a:t>
            </a:r>
            <a:endParaRPr lang="en-US" altLang="zh-CN" sz="2800" b="1" dirty="0" smtClean="0">
              <a:solidFill>
                <a:srgbClr val="00B0F0"/>
              </a:solidFill>
              <a:latin typeface="微软雅黑" pitchFamily="34" charset="-122"/>
              <a:ea typeface="微软雅黑" pitchFamily="34" charset="-122"/>
              <a:sym typeface="宋体" pitchFamily="2" charset="-122"/>
            </a:endParaRPr>
          </a:p>
          <a:p>
            <a:pPr>
              <a:lnSpc>
                <a:spcPct val="200000"/>
              </a:lnSpc>
            </a:pPr>
            <a:r>
              <a:rPr lang="zh-CN" altLang="en-US" sz="2000" b="1" kern="0" dirty="0" smtClean="0">
                <a:solidFill>
                  <a:srgbClr val="0070C0"/>
                </a:solidFill>
                <a:latin typeface="微软雅黑"/>
                <a:ea typeface="微软雅黑"/>
              </a:rPr>
              <a:t> </a:t>
            </a:r>
            <a:r>
              <a:rPr lang="en-US" altLang="zh-CN" sz="2400" b="1" kern="0" dirty="0" smtClean="0">
                <a:solidFill>
                  <a:srgbClr val="0070C0"/>
                </a:solidFill>
                <a:latin typeface="微软雅黑"/>
                <a:ea typeface="微软雅黑"/>
              </a:rPr>
              <a:t>Q1</a:t>
            </a:r>
            <a:r>
              <a:rPr lang="zh-CN" altLang="en-US" sz="2400" b="1" kern="0" dirty="0" smtClean="0">
                <a:solidFill>
                  <a:srgbClr val="0070C0"/>
                </a:solidFill>
                <a:latin typeface="微软雅黑"/>
                <a:ea typeface="微软雅黑"/>
              </a:rPr>
              <a:t>：成长型思维量表满分，就拥有了成长型思维？</a:t>
            </a:r>
            <a:endParaRPr lang="en-US" altLang="zh-CN" sz="2400" b="1" kern="0" dirty="0" smtClean="0">
              <a:solidFill>
                <a:srgbClr val="0070C0"/>
              </a:solidFill>
              <a:latin typeface="微软雅黑"/>
              <a:ea typeface="微软雅黑"/>
            </a:endParaRPr>
          </a:p>
          <a:p>
            <a:pPr>
              <a:lnSpc>
                <a:spcPct val="150000"/>
              </a:lnSpc>
            </a:pPr>
            <a:r>
              <a:rPr lang="en-US" altLang="zh-CN" sz="2400" b="1" kern="0" dirty="0" smtClean="0">
                <a:solidFill>
                  <a:srgbClr val="0070C0"/>
                </a:solidFill>
                <a:latin typeface="微软雅黑"/>
                <a:ea typeface="微软雅黑"/>
              </a:rPr>
              <a:t> A1</a:t>
            </a:r>
            <a:r>
              <a:rPr lang="zh-CN" altLang="en-US" sz="2400" b="1" kern="0" dirty="0" smtClean="0">
                <a:solidFill>
                  <a:srgbClr val="0070C0"/>
                </a:solidFill>
                <a:latin typeface="微软雅黑"/>
                <a:ea typeface="微软雅黑"/>
              </a:rPr>
              <a:t>：接受固定型思维自由放飞。</a:t>
            </a:r>
            <a:endParaRPr lang="en-US" altLang="zh-CN" sz="2000" b="1" kern="0" dirty="0" smtClean="0">
              <a:solidFill>
                <a:srgbClr val="0070C0"/>
              </a:solidFill>
              <a:latin typeface="微软雅黑"/>
              <a:ea typeface="微软雅黑"/>
            </a:endParaRPr>
          </a:p>
          <a:p>
            <a:pPr>
              <a:lnSpc>
                <a:spcPct val="150000"/>
              </a:lnSpc>
              <a:buFont typeface="Wingdings" pitchFamily="2" charset="2"/>
              <a:buChar char="l"/>
            </a:pPr>
            <a:r>
              <a:rPr lang="zh-CN" altLang="en-US" sz="2000" b="1" kern="0" dirty="0" smtClean="0">
                <a:solidFill>
                  <a:schemeClr val="bg1">
                    <a:lumMod val="50000"/>
                  </a:schemeClr>
                </a:solidFill>
                <a:latin typeface="微软雅黑"/>
                <a:ea typeface="微软雅黑"/>
              </a:rPr>
              <a:t> 显性：观察你的固定思维触发器。在哪些情况下，你的固定心态会成为一个问题？</a:t>
            </a:r>
            <a:endParaRPr lang="en-US" altLang="zh-CN" sz="2000" b="1" kern="0" dirty="0" smtClean="0">
              <a:solidFill>
                <a:schemeClr val="bg1">
                  <a:lumMod val="50000"/>
                </a:schemeClr>
              </a:solidFill>
              <a:latin typeface="微软雅黑"/>
              <a:ea typeface="微软雅黑"/>
            </a:endParaRPr>
          </a:p>
          <a:p>
            <a:pPr>
              <a:lnSpc>
                <a:spcPct val="150000"/>
              </a:lnSpc>
              <a:buFont typeface="Wingdings" pitchFamily="2" charset="2"/>
              <a:buChar char="l"/>
            </a:pPr>
            <a:r>
              <a:rPr lang="zh-CN" altLang="en-US" sz="2000" b="1" kern="0" dirty="0" smtClean="0">
                <a:solidFill>
                  <a:schemeClr val="bg1">
                    <a:lumMod val="50000"/>
                  </a:schemeClr>
                </a:solidFill>
                <a:latin typeface="微软雅黑"/>
                <a:ea typeface="微软雅黑"/>
              </a:rPr>
              <a:t> 隐性：制作固定型思维警示清单。</a:t>
            </a:r>
            <a:endParaRPr lang="en-US" altLang="zh-CN" sz="2000" b="1" kern="0" dirty="0" smtClean="0">
              <a:solidFill>
                <a:schemeClr val="bg1">
                  <a:lumMod val="50000"/>
                </a:schemeClr>
              </a:solidFill>
              <a:latin typeface="微软雅黑"/>
              <a:ea typeface="微软雅黑"/>
            </a:endParaRPr>
          </a:p>
          <a:p>
            <a:pPr>
              <a:lnSpc>
                <a:spcPct val="150000"/>
              </a:lnSpc>
            </a:pPr>
            <a:r>
              <a:rPr lang="zh-CN" altLang="en-US" sz="2000" b="1" kern="0" dirty="0" smtClean="0">
                <a:solidFill>
                  <a:schemeClr val="bg1">
                    <a:lumMod val="50000"/>
                  </a:schemeClr>
                </a:solidFill>
                <a:latin typeface="微软雅黑"/>
                <a:ea typeface="微软雅黑"/>
              </a:rPr>
              <a:t>“当我确立目标时，是否只有目标，没有同时制定实现目标的行动计划？</a:t>
            </a:r>
          </a:p>
          <a:p>
            <a:pPr>
              <a:lnSpc>
                <a:spcPct val="150000"/>
              </a:lnSpc>
            </a:pPr>
            <a:r>
              <a:rPr lang="zh-CN" altLang="en-US" sz="2000" b="1" kern="0" dirty="0" smtClean="0">
                <a:solidFill>
                  <a:schemeClr val="bg1">
                    <a:lumMod val="50000"/>
                  </a:schemeClr>
                </a:solidFill>
                <a:latin typeface="微软雅黑"/>
                <a:ea typeface="微软雅黑"/>
              </a:rPr>
              <a:t>    当我放弃努力前，是否确认已经尝试了所有可以做的积极努力？</a:t>
            </a:r>
          </a:p>
          <a:p>
            <a:pPr>
              <a:lnSpc>
                <a:spcPct val="150000"/>
              </a:lnSpc>
            </a:pPr>
            <a:r>
              <a:rPr lang="zh-CN" altLang="en-US" sz="2000" b="1" kern="0" dirty="0" smtClean="0">
                <a:solidFill>
                  <a:schemeClr val="bg1">
                    <a:lumMod val="50000"/>
                  </a:schemeClr>
                </a:solidFill>
                <a:latin typeface="微软雅黑"/>
                <a:ea typeface="微软雅黑"/>
              </a:rPr>
              <a:t>    当别人给我反馈</a:t>
            </a:r>
            <a:r>
              <a:rPr lang="en-US" altLang="zh-CN" sz="2000" b="1" kern="0" dirty="0" smtClean="0">
                <a:solidFill>
                  <a:schemeClr val="bg1">
                    <a:lumMod val="50000"/>
                  </a:schemeClr>
                </a:solidFill>
                <a:latin typeface="微软雅黑"/>
                <a:ea typeface="微软雅黑"/>
              </a:rPr>
              <a:t>/</a:t>
            </a:r>
            <a:r>
              <a:rPr lang="zh-CN" altLang="en-US" sz="2000" b="1" kern="0" dirty="0" smtClean="0">
                <a:solidFill>
                  <a:schemeClr val="bg1">
                    <a:lumMod val="50000"/>
                  </a:schemeClr>
                </a:solidFill>
                <a:latin typeface="微软雅黑"/>
                <a:ea typeface="微软雅黑"/>
              </a:rPr>
              <a:t>评价时，是否很容易被其左右？对于负面反馈，是否会急于解释或澄清？是否将其视为自己的能力</a:t>
            </a:r>
            <a:r>
              <a:rPr lang="en-US" altLang="zh-CN" sz="2000" b="1" kern="0" dirty="0" smtClean="0">
                <a:solidFill>
                  <a:schemeClr val="bg1">
                    <a:lumMod val="50000"/>
                  </a:schemeClr>
                </a:solidFill>
                <a:latin typeface="微软雅黑"/>
                <a:ea typeface="微软雅黑"/>
              </a:rPr>
              <a:t>/</a:t>
            </a:r>
            <a:r>
              <a:rPr lang="zh-CN" altLang="en-US" sz="2000" b="1" kern="0" dirty="0" smtClean="0">
                <a:solidFill>
                  <a:schemeClr val="bg1">
                    <a:lumMod val="50000"/>
                  </a:schemeClr>
                </a:solidFill>
                <a:latin typeface="微软雅黑"/>
                <a:ea typeface="微软雅黑"/>
              </a:rPr>
              <a:t>性格缺陷，是否对自己产生怀疑？</a:t>
            </a:r>
            <a:endParaRPr lang="en-US" altLang="zh-CN" sz="2000" b="1" kern="0" dirty="0" smtClean="0">
              <a:solidFill>
                <a:schemeClr val="bg1">
                  <a:lumMod val="50000"/>
                </a:schemeClr>
              </a:solidFill>
              <a:latin typeface="微软雅黑"/>
              <a:ea typeface="微软雅黑"/>
            </a:endParaRPr>
          </a:p>
          <a:p>
            <a:pPr>
              <a:lnSpc>
                <a:spcPct val="150000"/>
              </a:lnSpc>
            </a:pPr>
            <a:r>
              <a:rPr lang="zh-CN" altLang="en-US" b="1" kern="0" dirty="0" smtClean="0">
                <a:solidFill>
                  <a:schemeClr val="bg1">
                    <a:lumMod val="50000"/>
                  </a:schemeClr>
                </a:solidFill>
                <a:latin typeface="微软雅黑"/>
                <a:ea typeface="微软雅黑"/>
              </a:rPr>
              <a:t>（来源：</a:t>
            </a:r>
            <a:r>
              <a:rPr lang="en-US" altLang="zh-CN" b="1" kern="0" dirty="0" smtClean="0">
                <a:solidFill>
                  <a:schemeClr val="bg1">
                    <a:lumMod val="50000"/>
                  </a:schemeClr>
                </a:solidFill>
                <a:latin typeface="微软雅黑"/>
                <a:ea typeface="微软雅黑"/>
              </a:rPr>
              <a:t>http://helenysli.com/ch/2013/11/manual-in-progress-for-growth-mindset/</a:t>
            </a:r>
            <a:r>
              <a:rPr lang="zh-CN" altLang="en-US" b="1" kern="0" dirty="0" smtClean="0">
                <a:solidFill>
                  <a:schemeClr val="bg1">
                    <a:lumMod val="50000"/>
                  </a:schemeClr>
                </a:solidFill>
                <a:latin typeface="微软雅黑"/>
                <a:ea typeface="微软雅黑"/>
              </a:rPr>
              <a:t>）</a:t>
            </a:r>
          </a:p>
          <a:p>
            <a:endParaRPr lang="en-US" altLang="zh-CN" sz="2000" b="1" kern="0" dirty="0" smtClean="0">
              <a:solidFill>
                <a:schemeClr val="bg1">
                  <a:lumMod val="50000"/>
                </a:schemeClr>
              </a:solidFill>
              <a:latin typeface="微软雅黑"/>
              <a:ea typeface="微软雅黑"/>
            </a:endParaRPr>
          </a:p>
          <a:p>
            <a:endParaRPr lang="en-US" altLang="zh-CN" sz="2000" b="1" kern="0" dirty="0" smtClean="0">
              <a:solidFill>
                <a:schemeClr val="bg1">
                  <a:lumMod val="50000"/>
                </a:schemeClr>
              </a:solidFill>
              <a:latin typeface="微软雅黑"/>
              <a:ea typeface="微软雅黑"/>
            </a:endParaRPr>
          </a:p>
          <a:p>
            <a:endParaRPr lang="en-US" altLang="zh-CN" sz="2000" b="1" kern="0" dirty="0" smtClean="0">
              <a:solidFill>
                <a:schemeClr val="bg1">
                  <a:lumMod val="50000"/>
                </a:schemeClr>
              </a:solidFill>
              <a:latin typeface="微软雅黑"/>
              <a:ea typeface="微软雅黑"/>
            </a:endParaRPr>
          </a:p>
          <a:p>
            <a:pPr lvl="0"/>
            <a:endParaRPr lang="en-US" altLang="zh-CN" sz="2800" b="1" dirty="0" smtClean="0">
              <a:solidFill>
                <a:srgbClr val="00B0F0"/>
              </a:solidFill>
              <a:latin typeface="微软雅黑" pitchFamily="34" charset="-122"/>
              <a:ea typeface="微软雅黑" pitchFamily="34" charset="-122"/>
              <a:sym typeface="宋体" pitchFamily="2" charset="-122"/>
            </a:endParaRPr>
          </a:p>
          <a:p>
            <a:pPr lvl="0"/>
            <a:endParaRPr lang="en-US" altLang="zh-CN" sz="2800" b="1" dirty="0" smtClean="0">
              <a:solidFill>
                <a:srgbClr val="00B0F0"/>
              </a:solidFill>
              <a:latin typeface="微软雅黑" pitchFamily="34" charset="-122"/>
              <a:ea typeface="微软雅黑" pitchFamily="34" charset="-122"/>
              <a:sym typeface="宋体" pitchFamily="2" charset="-122"/>
            </a:endParaRPr>
          </a:p>
          <a:p>
            <a:pPr>
              <a:buFont typeface="Wingdings" pitchFamily="2" charset="2"/>
              <a:buChar char="l"/>
            </a:pPr>
            <a:endParaRPr lang="en-US" altLang="zh-CN" sz="2000" b="1" kern="0" dirty="0" smtClean="0">
              <a:solidFill>
                <a:schemeClr val="bg1">
                  <a:lumMod val="50000"/>
                </a:schemeClr>
              </a:solidFill>
              <a:latin typeface="微软雅黑"/>
              <a:ea typeface="微软雅黑"/>
            </a:endParaRPr>
          </a:p>
          <a:p>
            <a:pPr>
              <a:buFont typeface="Wingdings" pitchFamily="2" charset="2"/>
              <a:buChar char="l"/>
            </a:pPr>
            <a:endParaRPr lang="en-US" altLang="zh-CN" sz="2000" b="1" kern="0" dirty="0" smtClean="0">
              <a:solidFill>
                <a:schemeClr val="bg1">
                  <a:lumMod val="50000"/>
                </a:schemeClr>
              </a:solidFill>
              <a:latin typeface="微软雅黑"/>
              <a:ea typeface="微软雅黑"/>
            </a:endParaRPr>
          </a:p>
          <a:p>
            <a:pPr>
              <a:buFont typeface="Wingdings" pitchFamily="2" charset="2"/>
              <a:buChar char="l"/>
            </a:pPr>
            <a:endParaRPr lang="zh-CN" altLang="en-US" sz="2000" b="1" kern="0" dirty="0" smtClean="0">
              <a:solidFill>
                <a:schemeClr val="bg1">
                  <a:lumMod val="50000"/>
                </a:schemeClr>
              </a:solidFill>
              <a:latin typeface="微软雅黑"/>
              <a:ea typeface="微软雅黑"/>
            </a:endParaRPr>
          </a:p>
        </p:txBody>
      </p:sp>
    </p:spTree>
    <p:extLst>
      <p:ext uri="{BB962C8B-B14F-4D97-AF65-F5344CB8AC3E}">
        <p14:creationId xmlns="" xmlns:p14="http://schemas.microsoft.com/office/powerpoint/2010/main" val="2481407489"/>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blinds(horizontal)">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4" presetClass="entr" presetSubtype="0" fill="hold"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 to="" calcmode="lin" valueType="num">
                                      <p:cBhvr>
                                        <p:cTn id="25" dur="1" fill="hold"/>
                                        <p:tgtEl>
                                          <p:spTgt spid="10">
                                            <p:txEl>
                                              <p:pRg st="1" end="1"/>
                                            </p:txEl>
                                          </p:spTgt>
                                        </p:tgtEl>
                                        <p:attrNameLst>
                                          <p:attrName/>
                                        </p:attrNameLst>
                                      </p:cBhvr>
                                    </p:anim>
                                  </p:childTnLst>
                                </p:cTn>
                              </p:par>
                            </p:childTnLst>
                          </p:cTn>
                        </p:par>
                      </p:childTnLst>
                    </p:cTn>
                  </p:par>
                  <p:par>
                    <p:cTn id="26" fill="hold">
                      <p:stCondLst>
                        <p:cond delay="indefinite"/>
                      </p:stCondLst>
                      <p:childTnLst>
                        <p:par>
                          <p:cTn id="27" fill="hold">
                            <p:stCondLst>
                              <p:cond delay="0"/>
                            </p:stCondLst>
                            <p:childTnLst>
                              <p:par>
                                <p:cTn id="28" presetID="24" presetClass="entr" presetSubtype="0" fill="hold" nodeType="clickEffect">
                                  <p:stCondLst>
                                    <p:cond delay="0"/>
                                  </p:stCondLst>
                                  <p:childTnLst>
                                    <p:set>
                                      <p:cBhvr>
                                        <p:cTn id="29" dur="1" fill="hold">
                                          <p:stCondLst>
                                            <p:cond delay="0"/>
                                          </p:stCondLst>
                                        </p:cTn>
                                        <p:tgtEl>
                                          <p:spTgt spid="10">
                                            <p:txEl>
                                              <p:pRg st="2" end="2"/>
                                            </p:txEl>
                                          </p:spTgt>
                                        </p:tgtEl>
                                        <p:attrNameLst>
                                          <p:attrName>style.visibility</p:attrName>
                                        </p:attrNameLst>
                                      </p:cBhvr>
                                      <p:to>
                                        <p:strVal val="visible"/>
                                      </p:to>
                                    </p:set>
                                    <p:anim to="" calcmode="lin" valueType="num">
                                      <p:cBhvr>
                                        <p:cTn id="30" dur="1" fill="hold"/>
                                        <p:tgtEl>
                                          <p:spTgt spid="10">
                                            <p:txEl>
                                              <p:pRg st="2" end="2"/>
                                            </p:txEl>
                                          </p:spTgt>
                                        </p:tgtEl>
                                        <p:attrNameLst>
                                          <p:attrName/>
                                        </p:attrNameLst>
                                      </p:cBhvr>
                                    </p:anim>
                                  </p:childTnLst>
                                </p:cTn>
                              </p:par>
                            </p:childTnLst>
                          </p:cTn>
                        </p:par>
                      </p:childTnLst>
                    </p:cTn>
                  </p:par>
                  <p:par>
                    <p:cTn id="31" fill="hold">
                      <p:stCondLst>
                        <p:cond delay="indefinite"/>
                      </p:stCondLst>
                      <p:childTnLst>
                        <p:par>
                          <p:cTn id="32" fill="hold">
                            <p:stCondLst>
                              <p:cond delay="0"/>
                            </p:stCondLst>
                            <p:childTnLst>
                              <p:par>
                                <p:cTn id="33" presetID="24"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anim to="" calcmode="lin" valueType="num">
                                      <p:cBhvr>
                                        <p:cTn id="35" dur="1" fill="hold"/>
                                        <p:tgtEl>
                                          <p:spTgt spid="10">
                                            <p:txEl>
                                              <p:pRg st="3" end="3"/>
                                            </p:txEl>
                                          </p:spTgt>
                                        </p:tgtEl>
                                        <p:attrNameLst>
                                          <p:attrName/>
                                        </p:attrNameLst>
                                      </p:cBhvr>
                                    </p:anim>
                                  </p:childTnLst>
                                </p:cTn>
                              </p:par>
                              <p:par>
                                <p:cTn id="36" presetID="24" presetClass="entr" presetSubtype="0" fill="hold" nodeType="withEffect">
                                  <p:stCondLst>
                                    <p:cond delay="0"/>
                                  </p:stCondLst>
                                  <p:childTnLst>
                                    <p:set>
                                      <p:cBhvr>
                                        <p:cTn id="37" dur="1" fill="hold">
                                          <p:stCondLst>
                                            <p:cond delay="0"/>
                                          </p:stCondLst>
                                        </p:cTn>
                                        <p:tgtEl>
                                          <p:spTgt spid="10">
                                            <p:txEl>
                                              <p:pRg st="4" end="4"/>
                                            </p:txEl>
                                          </p:spTgt>
                                        </p:tgtEl>
                                        <p:attrNameLst>
                                          <p:attrName>style.visibility</p:attrName>
                                        </p:attrNameLst>
                                      </p:cBhvr>
                                      <p:to>
                                        <p:strVal val="visible"/>
                                      </p:to>
                                    </p:set>
                                    <p:anim to="" calcmode="lin" valueType="num">
                                      <p:cBhvr>
                                        <p:cTn id="38" dur="1" fill="hold"/>
                                        <p:tgtEl>
                                          <p:spTgt spid="10">
                                            <p:txEl>
                                              <p:pRg st="4" end="4"/>
                                            </p:txEl>
                                          </p:spTgt>
                                        </p:tgtEl>
                                        <p:attrNameLst>
                                          <p:attrName/>
                                        </p:attrNameLst>
                                      </p:cBhvr>
                                    </p:anim>
                                  </p:childTnLst>
                                </p:cTn>
                              </p:par>
                            </p:childTnLst>
                          </p:cTn>
                        </p:par>
                      </p:childTnLst>
                    </p:cTn>
                  </p:par>
                  <p:par>
                    <p:cTn id="39" fill="hold">
                      <p:stCondLst>
                        <p:cond delay="indefinite"/>
                      </p:stCondLst>
                      <p:childTnLst>
                        <p:par>
                          <p:cTn id="40" fill="hold">
                            <p:stCondLst>
                              <p:cond delay="0"/>
                            </p:stCondLst>
                            <p:childTnLst>
                              <p:par>
                                <p:cTn id="41" presetID="24" presetClass="entr" presetSubtype="0" fill="hold" nodeType="click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anim to="" calcmode="lin" valueType="num">
                                      <p:cBhvr>
                                        <p:cTn id="43" dur="1" fill="hold"/>
                                        <p:tgtEl>
                                          <p:spTgt spid="10">
                                            <p:txEl>
                                              <p:pRg st="5" end="5"/>
                                            </p:txEl>
                                          </p:spTgt>
                                        </p:tgtEl>
                                        <p:attrNameLst>
                                          <p:attrName/>
                                        </p:attrNameLst>
                                      </p:cBhvr>
                                    </p:anim>
                                  </p:childTnLst>
                                </p:cTn>
                              </p:par>
                              <p:par>
                                <p:cTn id="44" presetID="24" presetClass="entr" presetSubtype="0" fill="hold" nodeType="withEffect">
                                  <p:stCondLst>
                                    <p:cond delay="0"/>
                                  </p:stCondLst>
                                  <p:childTnLst>
                                    <p:set>
                                      <p:cBhvr>
                                        <p:cTn id="45" dur="1" fill="hold">
                                          <p:stCondLst>
                                            <p:cond delay="0"/>
                                          </p:stCondLst>
                                        </p:cTn>
                                        <p:tgtEl>
                                          <p:spTgt spid="10">
                                            <p:txEl>
                                              <p:pRg st="6" end="6"/>
                                            </p:txEl>
                                          </p:spTgt>
                                        </p:tgtEl>
                                        <p:attrNameLst>
                                          <p:attrName>style.visibility</p:attrName>
                                        </p:attrNameLst>
                                      </p:cBhvr>
                                      <p:to>
                                        <p:strVal val="visible"/>
                                      </p:to>
                                    </p:set>
                                    <p:anim to="" calcmode="lin" valueType="num">
                                      <p:cBhvr>
                                        <p:cTn id="46" dur="1" fill="hold"/>
                                        <p:tgtEl>
                                          <p:spTgt spid="10">
                                            <p:txEl>
                                              <p:pRg st="6" end="6"/>
                                            </p:txEl>
                                          </p:spTgt>
                                        </p:tgtEl>
                                        <p:attrNameLst>
                                          <p:attrName/>
                                        </p:attrNameLst>
                                      </p:cBhvr>
                                    </p:anim>
                                  </p:childTnLst>
                                </p:cTn>
                              </p:par>
                              <p:par>
                                <p:cTn id="47" presetID="24" presetClass="entr" presetSubtype="0" fill="hold" nodeType="withEffect">
                                  <p:stCondLst>
                                    <p:cond delay="0"/>
                                  </p:stCondLst>
                                  <p:childTnLst>
                                    <p:set>
                                      <p:cBhvr>
                                        <p:cTn id="48" dur="1" fill="hold">
                                          <p:stCondLst>
                                            <p:cond delay="0"/>
                                          </p:stCondLst>
                                        </p:cTn>
                                        <p:tgtEl>
                                          <p:spTgt spid="10">
                                            <p:txEl>
                                              <p:pRg st="7" end="7"/>
                                            </p:txEl>
                                          </p:spTgt>
                                        </p:tgtEl>
                                        <p:attrNameLst>
                                          <p:attrName>style.visibility</p:attrName>
                                        </p:attrNameLst>
                                      </p:cBhvr>
                                      <p:to>
                                        <p:strVal val="visible"/>
                                      </p:to>
                                    </p:set>
                                    <p:anim to="" calcmode="lin" valueType="num">
                                      <p:cBhvr>
                                        <p:cTn id="49" dur="1" fill="hold"/>
                                        <p:tgtEl>
                                          <p:spTgt spid="10">
                                            <p:txEl>
                                              <p:pRg st="7" end="7"/>
                                            </p:txEl>
                                          </p:spTgt>
                                        </p:tgtEl>
                                        <p:attrNameLst>
                                          <p:attrName/>
                                        </p:attrNameLst>
                                      </p:cBhvr>
                                    </p:anim>
                                  </p:childTnLst>
                                </p:cTn>
                              </p:par>
                              <p:par>
                                <p:cTn id="50" presetID="24" presetClass="entr" presetSubtype="0" fill="hold" nodeType="withEffect">
                                  <p:stCondLst>
                                    <p:cond delay="0"/>
                                  </p:stCondLst>
                                  <p:childTnLst>
                                    <p:set>
                                      <p:cBhvr>
                                        <p:cTn id="51" dur="1" fill="hold">
                                          <p:stCondLst>
                                            <p:cond delay="0"/>
                                          </p:stCondLst>
                                        </p:cTn>
                                        <p:tgtEl>
                                          <p:spTgt spid="10">
                                            <p:txEl>
                                              <p:pRg st="8" end="8"/>
                                            </p:txEl>
                                          </p:spTgt>
                                        </p:tgtEl>
                                        <p:attrNameLst>
                                          <p:attrName>style.visibility</p:attrName>
                                        </p:attrNameLst>
                                      </p:cBhvr>
                                      <p:to>
                                        <p:strVal val="visible"/>
                                      </p:to>
                                    </p:set>
                                    <p:anim to="" calcmode="lin" valueType="num">
                                      <p:cBhvr>
                                        <p:cTn id="52" dur="1" fill="hold"/>
                                        <p:tgtEl>
                                          <p:spTgt spid="10">
                                            <p:txEl>
                                              <p:pRg st="8" end="8"/>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21301" y="341873"/>
            <a:ext cx="1851789"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sym typeface="宋体" pitchFamily="2" charset="-122"/>
              </a:rPr>
              <a:t>真实的成长</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4"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4</a:t>
              </a:r>
              <a:endParaRPr lang="zh-CN" altLang="en-US" sz="3600" b="1" spc="-300" dirty="0">
                <a:solidFill>
                  <a:schemeClr val="bg1"/>
                </a:solidFill>
                <a:latin typeface="微软雅黑" pitchFamily="34" charset="-122"/>
                <a:ea typeface="微软雅黑" pitchFamily="34" charset="-122"/>
              </a:endParaRPr>
            </a:p>
          </p:txBody>
        </p:sp>
      </p:grpSp>
      <p:sp>
        <p:nvSpPr>
          <p:cNvPr id="10" name="TextBox 9"/>
          <p:cNvSpPr txBox="1"/>
          <p:nvPr/>
        </p:nvSpPr>
        <p:spPr>
          <a:xfrm>
            <a:off x="1023962" y="972504"/>
            <a:ext cx="10848490" cy="7394322"/>
          </a:xfrm>
          <a:prstGeom prst="rect">
            <a:avLst/>
          </a:prstGeom>
          <a:noFill/>
        </p:spPr>
        <p:txBody>
          <a:bodyPr wrap="square" lIns="68571" tIns="34285" rIns="68571" bIns="34285">
            <a:spAutoFit/>
          </a:bodyPr>
          <a:lstStyle/>
          <a:p>
            <a:pPr lvl="0">
              <a:lnSpc>
                <a:spcPct val="200000"/>
              </a:lnSpc>
              <a:defRPr/>
            </a:pPr>
            <a:r>
              <a:rPr lang="en-US" altLang="zh-CN" sz="2800" b="1" dirty="0" err="1" smtClean="0">
                <a:solidFill>
                  <a:srgbClr val="00B0F0"/>
                </a:solidFill>
                <a:latin typeface="微软雅黑" pitchFamily="34" charset="-122"/>
                <a:ea typeface="微软雅黑" pitchFamily="34" charset="-122"/>
                <a:sym typeface="宋体" pitchFamily="2" charset="-122"/>
              </a:rPr>
              <a:t>Dweck</a:t>
            </a:r>
            <a:r>
              <a:rPr lang="en-US" altLang="zh-CN" sz="2800" b="1" dirty="0" smtClean="0">
                <a:solidFill>
                  <a:srgbClr val="00B0F0"/>
                </a:solidFill>
                <a:latin typeface="微软雅黑" pitchFamily="34" charset="-122"/>
                <a:ea typeface="微软雅黑" pitchFamily="34" charset="-122"/>
                <a:sym typeface="宋体" pitchFamily="2" charset="-122"/>
              </a:rPr>
              <a:t> </a:t>
            </a:r>
            <a:r>
              <a:rPr lang="zh-CN" altLang="en-US" sz="2800" b="1" dirty="0" smtClean="0">
                <a:solidFill>
                  <a:srgbClr val="00B0F0"/>
                </a:solidFill>
                <a:latin typeface="微软雅黑" pitchFamily="34" charset="-122"/>
                <a:ea typeface="微软雅黑" pitchFamily="34" charset="-122"/>
                <a:sym typeface="宋体" pitchFamily="2" charset="-122"/>
              </a:rPr>
              <a:t>的启示</a:t>
            </a:r>
            <a:endParaRPr lang="en-US" altLang="zh-CN" sz="2800" b="1" dirty="0" smtClean="0">
              <a:solidFill>
                <a:srgbClr val="00B0F0"/>
              </a:solidFill>
              <a:latin typeface="微软雅黑" pitchFamily="34" charset="-122"/>
              <a:ea typeface="微软雅黑" pitchFamily="34" charset="-122"/>
              <a:sym typeface="宋体" pitchFamily="2" charset="-122"/>
            </a:endParaRPr>
          </a:p>
          <a:p>
            <a:pPr>
              <a:lnSpc>
                <a:spcPct val="200000"/>
              </a:lnSpc>
            </a:pPr>
            <a:r>
              <a:rPr lang="zh-CN" altLang="en-US" sz="2000" b="1" kern="0" dirty="0" smtClean="0">
                <a:solidFill>
                  <a:srgbClr val="0070C0"/>
                </a:solidFill>
                <a:latin typeface="微软雅黑"/>
                <a:ea typeface="微软雅黑"/>
              </a:rPr>
              <a:t> </a:t>
            </a:r>
            <a:r>
              <a:rPr lang="en-US" altLang="zh-CN" sz="2400" b="1" kern="0" dirty="0" smtClean="0">
                <a:solidFill>
                  <a:srgbClr val="0070C0"/>
                </a:solidFill>
                <a:latin typeface="微软雅黑"/>
                <a:ea typeface="微软雅黑"/>
              </a:rPr>
              <a:t>Q2</a:t>
            </a:r>
            <a:r>
              <a:rPr lang="zh-CN" altLang="en-US" sz="2400" b="1" kern="0" dirty="0" smtClean="0">
                <a:solidFill>
                  <a:srgbClr val="0070C0"/>
                </a:solidFill>
                <a:latin typeface="微软雅黑"/>
                <a:ea typeface="微软雅黑"/>
              </a:rPr>
              <a:t>：接受了固定型思维之后呢？</a:t>
            </a:r>
            <a:endParaRPr lang="en-US" altLang="zh-CN" sz="2400" b="1" kern="0" dirty="0" smtClean="0">
              <a:solidFill>
                <a:srgbClr val="0070C0"/>
              </a:solidFill>
              <a:latin typeface="微软雅黑"/>
              <a:ea typeface="微软雅黑"/>
            </a:endParaRPr>
          </a:p>
          <a:p>
            <a:pPr>
              <a:lnSpc>
                <a:spcPct val="150000"/>
              </a:lnSpc>
            </a:pPr>
            <a:r>
              <a:rPr lang="en-US" altLang="zh-CN" sz="2400" b="1" kern="0" dirty="0" smtClean="0">
                <a:solidFill>
                  <a:srgbClr val="0070C0"/>
                </a:solidFill>
                <a:latin typeface="微软雅黑"/>
                <a:ea typeface="微软雅黑"/>
              </a:rPr>
              <a:t> A2</a:t>
            </a:r>
            <a:r>
              <a:rPr lang="zh-CN" altLang="en-US" sz="2400" b="1" kern="0" dirty="0" smtClean="0">
                <a:solidFill>
                  <a:srgbClr val="0070C0"/>
                </a:solidFill>
                <a:latin typeface="微软雅黑"/>
                <a:ea typeface="微软雅黑"/>
              </a:rPr>
              <a:t>：给它命名，与它对话。</a:t>
            </a:r>
            <a:endParaRPr lang="en-US" altLang="zh-CN" sz="2000" b="1" kern="0" dirty="0" smtClean="0">
              <a:solidFill>
                <a:srgbClr val="0070C0"/>
              </a:solidFill>
              <a:latin typeface="微软雅黑"/>
              <a:ea typeface="微软雅黑"/>
            </a:endParaRPr>
          </a:p>
          <a:p>
            <a:endParaRPr lang="en-US" altLang="zh-CN" sz="2000" b="1" kern="0" dirty="0" smtClean="0">
              <a:solidFill>
                <a:schemeClr val="bg1">
                  <a:lumMod val="50000"/>
                </a:schemeClr>
              </a:solidFill>
              <a:latin typeface="微软雅黑"/>
              <a:ea typeface="微软雅黑"/>
            </a:endParaRPr>
          </a:p>
          <a:p>
            <a:pPr>
              <a:lnSpc>
                <a:spcPct val="150000"/>
              </a:lnSpc>
              <a:buFont typeface="Wingdings" pitchFamily="2" charset="2"/>
              <a:buChar char="l"/>
            </a:pPr>
            <a:r>
              <a:rPr lang="zh-CN" altLang="en-US" sz="2000" b="1" kern="0" dirty="0" smtClean="0">
                <a:solidFill>
                  <a:schemeClr val="bg1">
                    <a:lumMod val="50000"/>
                  </a:schemeClr>
                </a:solidFill>
                <a:latin typeface="微软雅黑"/>
                <a:ea typeface="微软雅黑"/>
              </a:rPr>
              <a:t> 命名：戴尔经经常做出质疑的挑衅言论。在每次成功后，他都会小声说：“如果你永远不可能复制这样的成功呢？”</a:t>
            </a:r>
            <a:endParaRPr lang="en-US" altLang="zh-CN" sz="2000" b="1" kern="0" dirty="0" smtClean="0">
              <a:solidFill>
                <a:schemeClr val="bg1">
                  <a:lumMod val="50000"/>
                </a:schemeClr>
              </a:solidFill>
              <a:latin typeface="微软雅黑"/>
              <a:ea typeface="微软雅黑"/>
            </a:endParaRPr>
          </a:p>
          <a:p>
            <a:pPr>
              <a:lnSpc>
                <a:spcPct val="150000"/>
              </a:lnSpc>
              <a:buFont typeface="Wingdings" pitchFamily="2" charset="2"/>
              <a:buChar char="l"/>
            </a:pPr>
            <a:endParaRPr lang="en-US" altLang="zh-CN" sz="2000" b="1" kern="0" dirty="0" smtClean="0">
              <a:solidFill>
                <a:schemeClr val="bg1">
                  <a:lumMod val="50000"/>
                </a:schemeClr>
              </a:solidFill>
              <a:latin typeface="微软雅黑"/>
              <a:ea typeface="微软雅黑"/>
            </a:endParaRPr>
          </a:p>
          <a:p>
            <a:pPr>
              <a:lnSpc>
                <a:spcPct val="150000"/>
              </a:lnSpc>
              <a:buFont typeface="Wingdings" pitchFamily="2" charset="2"/>
              <a:buChar char="l"/>
            </a:pPr>
            <a:r>
              <a:rPr lang="zh-CN" altLang="en-US" sz="2000" b="1" kern="0" dirty="0" smtClean="0">
                <a:solidFill>
                  <a:schemeClr val="bg1">
                    <a:lumMod val="50000"/>
                  </a:schemeClr>
                </a:solidFill>
                <a:latin typeface="微软雅黑"/>
                <a:ea typeface="微软雅黑"/>
              </a:rPr>
              <a:t> 对话：“听着，我知道这可能会失败，但是我愿意试一试。你能不能对我有耐心一些？“</a:t>
            </a:r>
            <a:endParaRPr lang="en-US" altLang="zh-CN" sz="2000" b="1" kern="0" dirty="0" smtClean="0">
              <a:solidFill>
                <a:schemeClr val="bg1">
                  <a:lumMod val="50000"/>
                </a:schemeClr>
              </a:solidFill>
              <a:latin typeface="微软雅黑"/>
              <a:ea typeface="微软雅黑"/>
            </a:endParaRPr>
          </a:p>
          <a:p>
            <a:pPr>
              <a:lnSpc>
                <a:spcPct val="150000"/>
              </a:lnSpc>
              <a:buFont typeface="Wingdings" pitchFamily="2" charset="2"/>
              <a:buChar char="l"/>
            </a:pPr>
            <a:endParaRPr lang="en-US" altLang="zh-CN" sz="2000" b="1" kern="0" dirty="0" smtClean="0">
              <a:solidFill>
                <a:schemeClr val="bg1">
                  <a:lumMod val="50000"/>
                </a:schemeClr>
              </a:solidFill>
              <a:latin typeface="微软雅黑"/>
              <a:ea typeface="微软雅黑"/>
            </a:endParaRPr>
          </a:p>
          <a:p>
            <a:pPr>
              <a:lnSpc>
                <a:spcPct val="150000"/>
              </a:lnSpc>
            </a:pPr>
            <a:r>
              <a:rPr lang="zh-CN" altLang="en-US" b="1" kern="0" dirty="0" smtClean="0">
                <a:solidFill>
                  <a:schemeClr val="bg1">
                    <a:lumMod val="50000"/>
                  </a:schemeClr>
                </a:solidFill>
                <a:latin typeface="微软雅黑"/>
                <a:ea typeface="微软雅黑"/>
              </a:rPr>
              <a:t>（出处：卡罗尔</a:t>
            </a:r>
            <a:r>
              <a:rPr lang="en-US" altLang="zh-CN" b="1" kern="0" dirty="0" smtClean="0">
                <a:solidFill>
                  <a:schemeClr val="bg1">
                    <a:lumMod val="50000"/>
                  </a:schemeClr>
                </a:solidFill>
                <a:latin typeface="微软雅黑"/>
                <a:ea typeface="微软雅黑"/>
              </a:rPr>
              <a:t>-</a:t>
            </a:r>
            <a:r>
              <a:rPr lang="zh-CN" altLang="en-US" b="1" kern="0" dirty="0" smtClean="0">
                <a:solidFill>
                  <a:schemeClr val="bg1">
                    <a:lumMod val="50000"/>
                  </a:schemeClr>
                </a:solidFill>
                <a:latin typeface="微软雅黑"/>
                <a:ea typeface="微软雅黑"/>
              </a:rPr>
              <a:t>德韦克</a:t>
            </a:r>
            <a:r>
              <a:rPr lang="en-US" altLang="zh-CN" b="1" kern="0" dirty="0" smtClean="0">
                <a:solidFill>
                  <a:schemeClr val="bg1">
                    <a:lumMod val="50000"/>
                  </a:schemeClr>
                </a:solidFill>
                <a:latin typeface="微软雅黑"/>
                <a:ea typeface="微软雅黑"/>
              </a:rPr>
              <a:t>.(2017).</a:t>
            </a:r>
            <a:r>
              <a:rPr lang="zh-CN" altLang="en-US" b="1" kern="0" dirty="0" smtClean="0">
                <a:solidFill>
                  <a:schemeClr val="bg1">
                    <a:lumMod val="50000"/>
                  </a:schemeClr>
                </a:solidFill>
                <a:latin typeface="微软雅黑"/>
                <a:ea typeface="微软雅黑"/>
              </a:rPr>
              <a:t>终身成长</a:t>
            </a:r>
            <a:r>
              <a:rPr lang="en-US" altLang="zh-CN" b="1" kern="0" dirty="0" smtClean="0">
                <a:solidFill>
                  <a:schemeClr val="bg1">
                    <a:lumMod val="50000"/>
                  </a:schemeClr>
                </a:solidFill>
                <a:latin typeface="微软雅黑"/>
                <a:ea typeface="微软雅黑"/>
              </a:rPr>
              <a:t>.</a:t>
            </a:r>
            <a:r>
              <a:rPr lang="zh-CN" altLang="en-US" b="1" kern="0" dirty="0" smtClean="0">
                <a:solidFill>
                  <a:schemeClr val="bg1">
                    <a:lumMod val="50000"/>
                  </a:schemeClr>
                </a:solidFill>
                <a:latin typeface="微软雅黑"/>
                <a:ea typeface="微软雅黑"/>
              </a:rPr>
              <a:t>江西人民出版社</a:t>
            </a:r>
            <a:r>
              <a:rPr lang="en-US" altLang="zh-CN" b="1" kern="0" dirty="0" smtClean="0">
                <a:solidFill>
                  <a:schemeClr val="bg1">
                    <a:lumMod val="50000"/>
                  </a:schemeClr>
                </a:solidFill>
                <a:latin typeface="微软雅黑"/>
                <a:ea typeface="微软雅黑"/>
              </a:rPr>
              <a:t>.p304-305.)</a:t>
            </a:r>
          </a:p>
          <a:p>
            <a:endParaRPr lang="en-US" altLang="zh-CN" sz="2000" b="1" kern="0" dirty="0" smtClean="0">
              <a:solidFill>
                <a:schemeClr val="bg1">
                  <a:lumMod val="50000"/>
                </a:schemeClr>
              </a:solidFill>
              <a:latin typeface="微软雅黑"/>
              <a:ea typeface="微软雅黑"/>
            </a:endParaRPr>
          </a:p>
          <a:p>
            <a:pPr lvl="0"/>
            <a:endParaRPr lang="en-US" altLang="zh-CN" sz="2800" b="1" dirty="0" smtClean="0">
              <a:solidFill>
                <a:srgbClr val="00B0F0"/>
              </a:solidFill>
              <a:latin typeface="微软雅黑" pitchFamily="34" charset="-122"/>
              <a:ea typeface="微软雅黑" pitchFamily="34" charset="-122"/>
              <a:sym typeface="宋体" pitchFamily="2" charset="-122"/>
            </a:endParaRPr>
          </a:p>
          <a:p>
            <a:pPr lvl="0"/>
            <a:endParaRPr lang="en-US" altLang="zh-CN" sz="2800" b="1" dirty="0" smtClean="0">
              <a:solidFill>
                <a:srgbClr val="00B0F0"/>
              </a:solidFill>
              <a:latin typeface="微软雅黑" pitchFamily="34" charset="-122"/>
              <a:ea typeface="微软雅黑" pitchFamily="34" charset="-122"/>
              <a:sym typeface="宋体" pitchFamily="2" charset="-122"/>
            </a:endParaRPr>
          </a:p>
          <a:p>
            <a:pPr>
              <a:buFont typeface="Wingdings" pitchFamily="2" charset="2"/>
              <a:buChar char="l"/>
            </a:pPr>
            <a:endParaRPr lang="en-US" altLang="zh-CN" sz="2000" b="1" kern="0" dirty="0" smtClean="0">
              <a:solidFill>
                <a:schemeClr val="bg1">
                  <a:lumMod val="50000"/>
                </a:schemeClr>
              </a:solidFill>
              <a:latin typeface="微软雅黑"/>
              <a:ea typeface="微软雅黑"/>
            </a:endParaRPr>
          </a:p>
          <a:p>
            <a:pPr>
              <a:buFont typeface="Wingdings" pitchFamily="2" charset="2"/>
              <a:buChar char="l"/>
            </a:pPr>
            <a:endParaRPr lang="en-US" altLang="zh-CN" sz="2000" b="1" kern="0" dirty="0" smtClean="0">
              <a:solidFill>
                <a:schemeClr val="bg1">
                  <a:lumMod val="50000"/>
                </a:schemeClr>
              </a:solidFill>
              <a:latin typeface="微软雅黑"/>
              <a:ea typeface="微软雅黑"/>
            </a:endParaRPr>
          </a:p>
          <a:p>
            <a:pPr>
              <a:buFont typeface="Wingdings" pitchFamily="2" charset="2"/>
              <a:buChar char="l"/>
            </a:pPr>
            <a:endParaRPr lang="zh-CN" altLang="en-US" sz="2000" b="1" kern="0" dirty="0" smtClean="0">
              <a:solidFill>
                <a:schemeClr val="bg1">
                  <a:lumMod val="50000"/>
                </a:schemeClr>
              </a:solidFill>
              <a:latin typeface="微软雅黑"/>
              <a:ea typeface="微软雅黑"/>
            </a:endParaRPr>
          </a:p>
        </p:txBody>
      </p:sp>
    </p:spTree>
    <p:extLst>
      <p:ext uri="{BB962C8B-B14F-4D97-AF65-F5344CB8AC3E}">
        <p14:creationId xmlns="" xmlns:p14="http://schemas.microsoft.com/office/powerpoint/2010/main" val="2481407489"/>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4" presetClass="entr" presetSubtype="0" fill="hold"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 to="" calcmode="lin" valueType="num">
                                      <p:cBhvr>
                                        <p:cTn id="20" dur="1" fill="hold"/>
                                        <p:tgtEl>
                                          <p:spTgt spid="10">
                                            <p:txEl>
                                              <p:pRg st="0" end="0"/>
                                            </p:txEl>
                                          </p:spTgt>
                                        </p:tgtEl>
                                        <p:attrNameLst>
                                          <p:attrName/>
                                        </p:attrNameLst>
                                      </p:cBhvr>
                                    </p:anim>
                                  </p:childTnLst>
                                </p:cTn>
                              </p:par>
                            </p:childTnLst>
                          </p:cTn>
                        </p:par>
                      </p:childTnLst>
                    </p:cTn>
                  </p:par>
                  <p:par>
                    <p:cTn id="21" fill="hold">
                      <p:stCondLst>
                        <p:cond delay="indefinite"/>
                      </p:stCondLst>
                      <p:childTnLst>
                        <p:par>
                          <p:cTn id="22" fill="hold">
                            <p:stCondLst>
                              <p:cond delay="0"/>
                            </p:stCondLst>
                            <p:childTnLst>
                              <p:par>
                                <p:cTn id="23" presetID="24" presetClass="entr" presetSubtype="0" fill="hold"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 to="" calcmode="lin" valueType="num">
                                      <p:cBhvr>
                                        <p:cTn id="25" dur="1" fill="hold"/>
                                        <p:tgtEl>
                                          <p:spTgt spid="10">
                                            <p:txEl>
                                              <p:pRg st="1" end="1"/>
                                            </p:txEl>
                                          </p:spTgt>
                                        </p:tgtEl>
                                        <p:attrNameLst>
                                          <p:attrName/>
                                        </p:attrNameLst>
                                      </p:cBhvr>
                                    </p:anim>
                                  </p:childTnLst>
                                </p:cTn>
                              </p:par>
                            </p:childTnLst>
                          </p:cTn>
                        </p:par>
                      </p:childTnLst>
                    </p:cTn>
                  </p:par>
                  <p:par>
                    <p:cTn id="26" fill="hold">
                      <p:stCondLst>
                        <p:cond delay="indefinite"/>
                      </p:stCondLst>
                      <p:childTnLst>
                        <p:par>
                          <p:cTn id="27" fill="hold">
                            <p:stCondLst>
                              <p:cond delay="0"/>
                            </p:stCondLst>
                            <p:childTnLst>
                              <p:par>
                                <p:cTn id="28" presetID="24" presetClass="entr" presetSubtype="0" fill="hold" nodeType="clickEffect">
                                  <p:stCondLst>
                                    <p:cond delay="0"/>
                                  </p:stCondLst>
                                  <p:childTnLst>
                                    <p:set>
                                      <p:cBhvr>
                                        <p:cTn id="29" dur="1" fill="hold">
                                          <p:stCondLst>
                                            <p:cond delay="0"/>
                                          </p:stCondLst>
                                        </p:cTn>
                                        <p:tgtEl>
                                          <p:spTgt spid="10">
                                            <p:txEl>
                                              <p:pRg st="2" end="2"/>
                                            </p:txEl>
                                          </p:spTgt>
                                        </p:tgtEl>
                                        <p:attrNameLst>
                                          <p:attrName>style.visibility</p:attrName>
                                        </p:attrNameLst>
                                      </p:cBhvr>
                                      <p:to>
                                        <p:strVal val="visible"/>
                                      </p:to>
                                    </p:set>
                                    <p:anim to="" calcmode="lin" valueType="num">
                                      <p:cBhvr>
                                        <p:cTn id="30" dur="1" fill="hold"/>
                                        <p:tgtEl>
                                          <p:spTgt spid="10">
                                            <p:txEl>
                                              <p:pRg st="2" end="2"/>
                                            </p:txEl>
                                          </p:spTgt>
                                        </p:tgtEl>
                                        <p:attrNameLst>
                                          <p:attrName/>
                                        </p:attrNameLst>
                                      </p:cBhvr>
                                    </p:anim>
                                  </p:childTnLst>
                                </p:cTn>
                              </p:par>
                            </p:childTnLst>
                          </p:cTn>
                        </p:par>
                      </p:childTnLst>
                    </p:cTn>
                  </p:par>
                  <p:par>
                    <p:cTn id="31" fill="hold">
                      <p:stCondLst>
                        <p:cond delay="indefinite"/>
                      </p:stCondLst>
                      <p:childTnLst>
                        <p:par>
                          <p:cTn id="32" fill="hold">
                            <p:stCondLst>
                              <p:cond delay="0"/>
                            </p:stCondLst>
                            <p:childTnLst>
                              <p:par>
                                <p:cTn id="33" presetID="24" presetClass="entr" presetSubtype="0" fill="hold"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anim to="" calcmode="lin" valueType="num">
                                      <p:cBhvr>
                                        <p:cTn id="35" dur="1" fill="hold"/>
                                        <p:tgtEl>
                                          <p:spTgt spid="10">
                                            <p:txEl>
                                              <p:pRg st="4" end="4"/>
                                            </p:txEl>
                                          </p:spTgt>
                                        </p:tgtEl>
                                        <p:attrNameLst>
                                          <p:attrName/>
                                        </p:attrNameLst>
                                      </p:cBhvr>
                                    </p:anim>
                                  </p:childTnLst>
                                </p:cTn>
                              </p:par>
                              <p:par>
                                <p:cTn id="36" presetID="24" presetClass="entr" presetSubtype="0" fill="hold" nodeType="withEffect">
                                  <p:stCondLst>
                                    <p:cond delay="0"/>
                                  </p:stCondLst>
                                  <p:childTnLst>
                                    <p:set>
                                      <p:cBhvr>
                                        <p:cTn id="37" dur="1" fill="hold">
                                          <p:stCondLst>
                                            <p:cond delay="0"/>
                                          </p:stCondLst>
                                        </p:cTn>
                                        <p:tgtEl>
                                          <p:spTgt spid="10">
                                            <p:txEl>
                                              <p:pRg st="6" end="6"/>
                                            </p:txEl>
                                          </p:spTgt>
                                        </p:tgtEl>
                                        <p:attrNameLst>
                                          <p:attrName>style.visibility</p:attrName>
                                        </p:attrNameLst>
                                      </p:cBhvr>
                                      <p:to>
                                        <p:strVal val="visible"/>
                                      </p:to>
                                    </p:set>
                                    <p:anim to="" calcmode="lin" valueType="num">
                                      <p:cBhvr>
                                        <p:cTn id="38" dur="1" fill="hold"/>
                                        <p:tgtEl>
                                          <p:spTgt spid="10">
                                            <p:txEl>
                                              <p:pRg st="6" end="6"/>
                                            </p:txEl>
                                          </p:spTgt>
                                        </p:tgtEl>
                                        <p:attrNameLst>
                                          <p:attrName/>
                                        </p:attrNameLst>
                                      </p:cBhvr>
                                    </p:anim>
                                  </p:childTnLst>
                                </p:cTn>
                              </p:par>
                              <p:par>
                                <p:cTn id="39" presetID="24" presetClass="entr" presetSubtype="0" fill="hold" nodeType="withEffect">
                                  <p:stCondLst>
                                    <p:cond delay="0"/>
                                  </p:stCondLst>
                                  <p:childTnLst>
                                    <p:set>
                                      <p:cBhvr>
                                        <p:cTn id="40" dur="1" fill="hold">
                                          <p:stCondLst>
                                            <p:cond delay="0"/>
                                          </p:stCondLst>
                                        </p:cTn>
                                        <p:tgtEl>
                                          <p:spTgt spid="10">
                                            <p:txEl>
                                              <p:pRg st="8" end="8"/>
                                            </p:txEl>
                                          </p:spTgt>
                                        </p:tgtEl>
                                        <p:attrNameLst>
                                          <p:attrName>style.visibility</p:attrName>
                                        </p:attrNameLst>
                                      </p:cBhvr>
                                      <p:to>
                                        <p:strVal val="visible"/>
                                      </p:to>
                                    </p:set>
                                    <p:anim to="" calcmode="lin" valueType="num">
                                      <p:cBhvr>
                                        <p:cTn id="41" dur="1" fill="hold"/>
                                        <p:tgtEl>
                                          <p:spTgt spid="10">
                                            <p:txEl>
                                              <p:pRg st="8" end="8"/>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21301" y="341873"/>
            <a:ext cx="1851789"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sym typeface="宋体" pitchFamily="2" charset="-122"/>
              </a:rPr>
              <a:t>真实的成长</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4"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4</a:t>
              </a:r>
              <a:endParaRPr lang="zh-CN" altLang="en-US" sz="3600" b="1" spc="-300" dirty="0">
                <a:solidFill>
                  <a:schemeClr val="bg1"/>
                </a:solidFill>
                <a:latin typeface="微软雅黑" pitchFamily="34" charset="-122"/>
                <a:ea typeface="微软雅黑" pitchFamily="34" charset="-122"/>
              </a:endParaRPr>
            </a:p>
          </p:txBody>
        </p:sp>
      </p:grpSp>
      <p:sp>
        <p:nvSpPr>
          <p:cNvPr id="10" name="TextBox 9"/>
          <p:cNvSpPr txBox="1"/>
          <p:nvPr/>
        </p:nvSpPr>
        <p:spPr>
          <a:xfrm>
            <a:off x="1023962" y="972504"/>
            <a:ext cx="10848490" cy="4655110"/>
          </a:xfrm>
          <a:prstGeom prst="rect">
            <a:avLst/>
          </a:prstGeom>
          <a:noFill/>
        </p:spPr>
        <p:txBody>
          <a:bodyPr wrap="square" lIns="68571" tIns="34285" rIns="68571" bIns="34285">
            <a:spAutoFit/>
          </a:bodyPr>
          <a:lstStyle/>
          <a:p>
            <a:pPr lvl="0">
              <a:lnSpc>
                <a:spcPct val="200000"/>
              </a:lnSpc>
              <a:defRPr/>
            </a:pPr>
            <a:r>
              <a:rPr lang="en-US" altLang="zh-CN" sz="2800" b="1" dirty="0" err="1" smtClean="0">
                <a:solidFill>
                  <a:srgbClr val="00B0F0"/>
                </a:solidFill>
                <a:latin typeface="微软雅黑" pitchFamily="34" charset="-122"/>
                <a:ea typeface="微软雅黑" pitchFamily="34" charset="-122"/>
                <a:sym typeface="宋体" pitchFamily="2" charset="-122"/>
              </a:rPr>
              <a:t>Dweck</a:t>
            </a:r>
            <a:r>
              <a:rPr lang="en-US" altLang="zh-CN" sz="2800" b="1" dirty="0" smtClean="0">
                <a:solidFill>
                  <a:srgbClr val="00B0F0"/>
                </a:solidFill>
                <a:latin typeface="微软雅黑" pitchFamily="34" charset="-122"/>
                <a:ea typeface="微软雅黑" pitchFamily="34" charset="-122"/>
                <a:sym typeface="宋体" pitchFamily="2" charset="-122"/>
              </a:rPr>
              <a:t> </a:t>
            </a:r>
            <a:r>
              <a:rPr lang="zh-CN" altLang="en-US" sz="2800" b="1" dirty="0" smtClean="0">
                <a:solidFill>
                  <a:srgbClr val="00B0F0"/>
                </a:solidFill>
                <a:latin typeface="微软雅黑" pitchFamily="34" charset="-122"/>
                <a:ea typeface="微软雅黑" pitchFamily="34" charset="-122"/>
                <a:sym typeface="宋体" pitchFamily="2" charset="-122"/>
              </a:rPr>
              <a:t>的启示</a:t>
            </a:r>
            <a:endParaRPr lang="en-US" altLang="zh-CN" sz="2800" b="1" dirty="0" smtClean="0">
              <a:solidFill>
                <a:srgbClr val="00B0F0"/>
              </a:solidFill>
              <a:latin typeface="微软雅黑" pitchFamily="34" charset="-122"/>
              <a:ea typeface="微软雅黑" pitchFamily="34" charset="-122"/>
              <a:sym typeface="宋体" pitchFamily="2" charset="-122"/>
            </a:endParaRPr>
          </a:p>
          <a:p>
            <a:pPr>
              <a:lnSpc>
                <a:spcPct val="200000"/>
              </a:lnSpc>
            </a:pPr>
            <a:r>
              <a:rPr lang="zh-CN" altLang="en-US" sz="2000" b="1" kern="0" dirty="0" smtClean="0">
                <a:solidFill>
                  <a:srgbClr val="0070C0"/>
                </a:solidFill>
                <a:latin typeface="微软雅黑"/>
                <a:ea typeface="微软雅黑"/>
              </a:rPr>
              <a:t> </a:t>
            </a:r>
            <a:r>
              <a:rPr lang="en-US" altLang="zh-CN" sz="2400" b="1" kern="0" dirty="0" smtClean="0">
                <a:solidFill>
                  <a:srgbClr val="0070C0"/>
                </a:solidFill>
                <a:latin typeface="微软雅黑"/>
                <a:ea typeface="微软雅黑"/>
              </a:rPr>
              <a:t>Q3</a:t>
            </a:r>
            <a:r>
              <a:rPr lang="zh-CN" altLang="en-US" sz="2400" b="1" kern="0" dirty="0" smtClean="0">
                <a:solidFill>
                  <a:srgbClr val="0070C0"/>
                </a:solidFill>
                <a:latin typeface="微软雅黑"/>
                <a:ea typeface="微软雅黑"/>
              </a:rPr>
              <a:t>：结束对话，就能躺赢？</a:t>
            </a:r>
            <a:endParaRPr lang="en-US" altLang="zh-CN" sz="2400" b="1" kern="0" dirty="0" smtClean="0">
              <a:solidFill>
                <a:srgbClr val="0070C0"/>
              </a:solidFill>
              <a:latin typeface="微软雅黑"/>
              <a:ea typeface="微软雅黑"/>
            </a:endParaRPr>
          </a:p>
          <a:p>
            <a:pPr>
              <a:lnSpc>
                <a:spcPct val="150000"/>
              </a:lnSpc>
            </a:pPr>
            <a:r>
              <a:rPr lang="en-US" altLang="zh-CN" sz="2400" b="1" kern="0" dirty="0" smtClean="0">
                <a:solidFill>
                  <a:srgbClr val="0070C0"/>
                </a:solidFill>
                <a:latin typeface="微软雅黑"/>
                <a:ea typeface="微软雅黑"/>
              </a:rPr>
              <a:t> A3</a:t>
            </a:r>
            <a:r>
              <a:rPr lang="zh-CN" altLang="en-US" sz="2400" b="1" kern="0" dirty="0" smtClean="0">
                <a:solidFill>
                  <a:srgbClr val="0070C0"/>
                </a:solidFill>
                <a:latin typeface="微软雅黑"/>
                <a:ea typeface="微软雅黑"/>
              </a:rPr>
              <a:t>：采取行动。</a:t>
            </a:r>
            <a:endParaRPr lang="en-US" altLang="zh-CN" sz="2000" b="1" kern="0" dirty="0" smtClean="0">
              <a:solidFill>
                <a:srgbClr val="0070C0"/>
              </a:solidFill>
              <a:latin typeface="微软雅黑"/>
              <a:ea typeface="微软雅黑"/>
            </a:endParaRPr>
          </a:p>
          <a:p>
            <a:endParaRPr lang="en-US" altLang="zh-CN" sz="2000" b="1" kern="0" dirty="0" smtClean="0">
              <a:solidFill>
                <a:schemeClr val="bg1">
                  <a:lumMod val="50000"/>
                </a:schemeClr>
              </a:solidFill>
              <a:latin typeface="微软雅黑"/>
              <a:ea typeface="微软雅黑"/>
            </a:endParaRPr>
          </a:p>
          <a:p>
            <a:pPr>
              <a:lnSpc>
                <a:spcPct val="150000"/>
              </a:lnSpc>
              <a:buFont typeface="Wingdings" pitchFamily="2" charset="2"/>
              <a:buChar char="l"/>
            </a:pPr>
            <a:r>
              <a:rPr lang="zh-CN" altLang="en-US" sz="2000" b="1" kern="0" dirty="0" smtClean="0">
                <a:solidFill>
                  <a:schemeClr val="bg1">
                    <a:lumMod val="50000"/>
                  </a:schemeClr>
                </a:solidFill>
                <a:latin typeface="微软雅黑"/>
                <a:ea typeface="微软雅黑"/>
              </a:rPr>
              <a:t> 所有现有的研究表明，技能和才能是通过重复和持续的实践来发展的。</a:t>
            </a:r>
            <a:endParaRPr lang="en-US" altLang="zh-CN" sz="2000" b="1" kern="0" dirty="0" smtClean="0">
              <a:solidFill>
                <a:schemeClr val="bg1">
                  <a:lumMod val="50000"/>
                </a:schemeClr>
              </a:solidFill>
              <a:latin typeface="微软雅黑"/>
              <a:ea typeface="微软雅黑"/>
            </a:endParaRPr>
          </a:p>
          <a:p>
            <a:pPr lvl="0"/>
            <a:endParaRPr lang="en-US" altLang="zh-CN" sz="2800" b="1" dirty="0" smtClean="0">
              <a:solidFill>
                <a:srgbClr val="00B0F0"/>
              </a:solidFill>
              <a:latin typeface="微软雅黑" pitchFamily="34" charset="-122"/>
              <a:ea typeface="微软雅黑" pitchFamily="34" charset="-122"/>
              <a:sym typeface="宋体" pitchFamily="2" charset="-122"/>
            </a:endParaRPr>
          </a:p>
          <a:p>
            <a:pPr lvl="0"/>
            <a:endParaRPr lang="en-US" altLang="zh-CN" sz="2000" b="1" kern="0" dirty="0" smtClean="0">
              <a:solidFill>
                <a:schemeClr val="bg1">
                  <a:lumMod val="50000"/>
                </a:schemeClr>
              </a:solidFill>
              <a:latin typeface="微软雅黑"/>
              <a:ea typeface="微软雅黑"/>
              <a:sym typeface="宋体" pitchFamily="2" charset="-122"/>
            </a:endParaRPr>
          </a:p>
          <a:p>
            <a:pPr>
              <a:buFont typeface="Wingdings" pitchFamily="2" charset="2"/>
              <a:buChar char="l"/>
            </a:pPr>
            <a:endParaRPr lang="en-US" altLang="zh-CN" sz="2000" b="1" kern="0" dirty="0" smtClean="0">
              <a:solidFill>
                <a:schemeClr val="bg1">
                  <a:lumMod val="50000"/>
                </a:schemeClr>
              </a:solidFill>
              <a:latin typeface="微软雅黑"/>
              <a:ea typeface="微软雅黑"/>
            </a:endParaRPr>
          </a:p>
          <a:p>
            <a:pPr>
              <a:buFont typeface="Wingdings" pitchFamily="2" charset="2"/>
              <a:buChar char="l"/>
            </a:pPr>
            <a:endParaRPr lang="en-US" altLang="zh-CN" sz="2000" b="1" kern="0" dirty="0" smtClean="0">
              <a:solidFill>
                <a:schemeClr val="bg1">
                  <a:lumMod val="50000"/>
                </a:schemeClr>
              </a:solidFill>
              <a:latin typeface="微软雅黑"/>
              <a:ea typeface="微软雅黑"/>
            </a:endParaRPr>
          </a:p>
          <a:p>
            <a:pPr>
              <a:buFont typeface="Wingdings" pitchFamily="2" charset="2"/>
              <a:buChar char="l"/>
            </a:pPr>
            <a:endParaRPr lang="zh-CN" altLang="en-US" sz="2000" b="1" kern="0" dirty="0" smtClean="0">
              <a:solidFill>
                <a:schemeClr val="bg1">
                  <a:lumMod val="50000"/>
                </a:schemeClr>
              </a:solidFill>
              <a:latin typeface="微软雅黑"/>
              <a:ea typeface="微软雅黑"/>
            </a:endParaRPr>
          </a:p>
        </p:txBody>
      </p:sp>
    </p:spTree>
    <p:extLst>
      <p:ext uri="{BB962C8B-B14F-4D97-AF65-F5344CB8AC3E}">
        <p14:creationId xmlns="" xmlns:p14="http://schemas.microsoft.com/office/powerpoint/2010/main" val="2481407489"/>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4" presetClass="entr" presetSubtype="0" fill="hold"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 to="" calcmode="lin" valueType="num">
                                      <p:cBhvr>
                                        <p:cTn id="20" dur="1" fill="hold"/>
                                        <p:tgtEl>
                                          <p:spTgt spid="10">
                                            <p:txEl>
                                              <p:pRg st="0" end="0"/>
                                            </p:txEl>
                                          </p:spTgt>
                                        </p:tgtEl>
                                        <p:attrNameLst>
                                          <p:attrName/>
                                        </p:attrNameLst>
                                      </p:cBhvr>
                                    </p:anim>
                                  </p:childTnLst>
                                </p:cTn>
                              </p:par>
                            </p:childTnLst>
                          </p:cTn>
                        </p:par>
                      </p:childTnLst>
                    </p:cTn>
                  </p:par>
                  <p:par>
                    <p:cTn id="21" fill="hold">
                      <p:stCondLst>
                        <p:cond delay="indefinite"/>
                      </p:stCondLst>
                      <p:childTnLst>
                        <p:par>
                          <p:cTn id="22" fill="hold">
                            <p:stCondLst>
                              <p:cond delay="0"/>
                            </p:stCondLst>
                            <p:childTnLst>
                              <p:par>
                                <p:cTn id="23" presetID="24" presetClass="entr" presetSubtype="0" fill="hold"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 to="" calcmode="lin" valueType="num">
                                      <p:cBhvr>
                                        <p:cTn id="25" dur="1" fill="hold"/>
                                        <p:tgtEl>
                                          <p:spTgt spid="10">
                                            <p:txEl>
                                              <p:pRg st="1" end="1"/>
                                            </p:txEl>
                                          </p:spTgt>
                                        </p:tgtEl>
                                        <p:attrNameLst>
                                          <p:attrName/>
                                        </p:attrNameLst>
                                      </p:cBhvr>
                                    </p:anim>
                                  </p:childTnLst>
                                </p:cTn>
                              </p:par>
                              <p:par>
                                <p:cTn id="26" presetID="24" presetClass="entr" presetSubtype="0" fill="hold" nodeType="withEffect">
                                  <p:stCondLst>
                                    <p:cond delay="0"/>
                                  </p:stCondLst>
                                  <p:childTnLst>
                                    <p:set>
                                      <p:cBhvr>
                                        <p:cTn id="27" dur="1" fill="hold">
                                          <p:stCondLst>
                                            <p:cond delay="0"/>
                                          </p:stCondLst>
                                        </p:cTn>
                                        <p:tgtEl>
                                          <p:spTgt spid="10">
                                            <p:txEl>
                                              <p:pRg st="2" end="2"/>
                                            </p:txEl>
                                          </p:spTgt>
                                        </p:tgtEl>
                                        <p:attrNameLst>
                                          <p:attrName>style.visibility</p:attrName>
                                        </p:attrNameLst>
                                      </p:cBhvr>
                                      <p:to>
                                        <p:strVal val="visible"/>
                                      </p:to>
                                    </p:set>
                                    <p:anim to="" calcmode="lin" valueType="num">
                                      <p:cBhvr>
                                        <p:cTn id="28" dur="1" fill="hold"/>
                                        <p:tgtEl>
                                          <p:spTgt spid="10">
                                            <p:txEl>
                                              <p:pRg st="2" end="2"/>
                                            </p:txEl>
                                          </p:spTgt>
                                        </p:tgtEl>
                                        <p:attrNameLst>
                                          <p:attrName/>
                                        </p:attrNameLst>
                                      </p:cBhvr>
                                    </p:anim>
                                  </p:childTnLst>
                                </p:cTn>
                              </p:par>
                            </p:childTnLst>
                          </p:cTn>
                        </p:par>
                      </p:childTnLst>
                    </p:cTn>
                  </p:par>
                  <p:par>
                    <p:cTn id="29" fill="hold">
                      <p:stCondLst>
                        <p:cond delay="indefinite"/>
                      </p:stCondLst>
                      <p:childTnLst>
                        <p:par>
                          <p:cTn id="30" fill="hold">
                            <p:stCondLst>
                              <p:cond delay="0"/>
                            </p:stCondLst>
                            <p:childTnLst>
                              <p:par>
                                <p:cTn id="31" presetID="24" presetClass="entr" presetSubtype="0" fill="hold" nodeType="click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anim to="" calcmode="lin" valueType="num">
                                      <p:cBhvr>
                                        <p:cTn id="33" dur="1" fill="hold"/>
                                        <p:tgtEl>
                                          <p:spTgt spid="10">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21301" y="341873"/>
            <a:ext cx="1851789"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sz="2600" dirty="0" smtClean="0">
                <a:solidFill>
                  <a:srgbClr val="00B0F0"/>
                </a:solidFill>
                <a:latin typeface="微软雅黑" pitchFamily="34" charset="-122"/>
                <a:ea typeface="微软雅黑" pitchFamily="34" charset="-122"/>
                <a:sym typeface="宋体" pitchFamily="2" charset="-122"/>
              </a:rPr>
              <a:t>真实的成长</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4"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4</a:t>
              </a:r>
              <a:endParaRPr lang="zh-CN" altLang="en-US" sz="3600" b="1" spc="-300" dirty="0">
                <a:solidFill>
                  <a:schemeClr val="bg1"/>
                </a:solidFill>
                <a:latin typeface="微软雅黑" pitchFamily="34" charset="-122"/>
                <a:ea typeface="微软雅黑" pitchFamily="34" charset="-122"/>
              </a:endParaRPr>
            </a:p>
          </p:txBody>
        </p:sp>
      </p:grpSp>
      <p:sp>
        <p:nvSpPr>
          <p:cNvPr id="10" name="TextBox 9"/>
          <p:cNvSpPr txBox="1"/>
          <p:nvPr/>
        </p:nvSpPr>
        <p:spPr>
          <a:xfrm>
            <a:off x="1023962" y="972504"/>
            <a:ext cx="10848490" cy="5732328"/>
          </a:xfrm>
          <a:prstGeom prst="rect">
            <a:avLst/>
          </a:prstGeom>
          <a:noFill/>
        </p:spPr>
        <p:txBody>
          <a:bodyPr wrap="square" lIns="68571" tIns="34285" rIns="68571" bIns="34285">
            <a:spAutoFit/>
          </a:bodyPr>
          <a:lstStyle/>
          <a:p>
            <a:pPr lvl="0">
              <a:lnSpc>
                <a:spcPct val="200000"/>
              </a:lnSpc>
              <a:defRPr/>
            </a:pPr>
            <a:r>
              <a:rPr lang="zh-CN" altLang="en-US" sz="2800" b="1" dirty="0" smtClean="0">
                <a:solidFill>
                  <a:srgbClr val="00B0F0"/>
                </a:solidFill>
                <a:latin typeface="微软雅黑" pitchFamily="34" charset="-122"/>
                <a:ea typeface="微软雅黑" pitchFamily="34" charset="-122"/>
                <a:sym typeface="宋体" pitchFamily="2" charset="-122"/>
              </a:rPr>
              <a:t>一定要打认知防线吗？</a:t>
            </a:r>
            <a:endParaRPr lang="en-US" altLang="zh-CN" sz="2800" b="1" dirty="0" smtClean="0">
              <a:solidFill>
                <a:srgbClr val="00B0F0"/>
              </a:solidFill>
              <a:latin typeface="微软雅黑" pitchFamily="34" charset="-122"/>
              <a:ea typeface="微软雅黑" pitchFamily="34" charset="-122"/>
              <a:sym typeface="宋体" pitchFamily="2" charset="-122"/>
            </a:endParaRPr>
          </a:p>
          <a:p>
            <a:endParaRPr lang="en-US" altLang="zh-CN" sz="2000" dirty="0" smtClean="0">
              <a:solidFill>
                <a:srgbClr val="24292E"/>
              </a:solidFill>
              <a:latin typeface="-apple-system" charset="0"/>
            </a:endParaRPr>
          </a:p>
          <a:p>
            <a:endParaRPr lang="en-US" altLang="zh-CN" sz="2000" b="1" kern="0" dirty="0" smtClean="0">
              <a:solidFill>
                <a:schemeClr val="bg1">
                  <a:lumMod val="50000"/>
                </a:schemeClr>
              </a:solidFill>
              <a:latin typeface="微软雅黑"/>
              <a:ea typeface="微软雅黑"/>
            </a:endParaRPr>
          </a:p>
          <a:p>
            <a:pPr>
              <a:lnSpc>
                <a:spcPct val="200000"/>
              </a:lnSpc>
            </a:pPr>
            <a:r>
              <a:rPr lang="zh-CN" altLang="en-US" sz="2400" b="1" kern="0" dirty="0" smtClean="0">
                <a:solidFill>
                  <a:srgbClr val="0070C0"/>
                </a:solidFill>
                <a:latin typeface="微软雅黑"/>
                <a:ea typeface="微软雅黑"/>
              </a:rPr>
              <a:t> 空了半天，还是 </a:t>
            </a:r>
            <a:r>
              <a:rPr lang="en-US" altLang="zh-CN" sz="2400" b="1" kern="0" dirty="0" err="1" smtClean="0">
                <a:solidFill>
                  <a:srgbClr val="0070C0"/>
                </a:solidFill>
                <a:latin typeface="微软雅黑"/>
                <a:ea typeface="微软雅黑"/>
              </a:rPr>
              <a:t>Dweck</a:t>
            </a:r>
            <a:r>
              <a:rPr lang="en-US" altLang="zh-CN" sz="2400" b="1" kern="0" dirty="0" smtClean="0">
                <a:solidFill>
                  <a:srgbClr val="0070C0"/>
                </a:solidFill>
                <a:latin typeface="微软雅黑"/>
                <a:ea typeface="微软雅黑"/>
              </a:rPr>
              <a:t> </a:t>
            </a:r>
            <a:r>
              <a:rPr lang="zh-CN" altLang="en-US" sz="2400" b="1" kern="0" dirty="0" smtClean="0">
                <a:solidFill>
                  <a:srgbClr val="0070C0"/>
                </a:solidFill>
                <a:latin typeface="微软雅黑"/>
                <a:ea typeface="微软雅黑"/>
              </a:rPr>
              <a:t>的思路呀，就是从认知改变开始。</a:t>
            </a:r>
            <a:endParaRPr lang="en-US" altLang="zh-CN" sz="2400" b="1" kern="0" dirty="0" smtClean="0">
              <a:solidFill>
                <a:srgbClr val="0070C0"/>
              </a:solidFill>
              <a:latin typeface="微软雅黑"/>
              <a:ea typeface="微软雅黑"/>
            </a:endParaRPr>
          </a:p>
          <a:p>
            <a:pPr>
              <a:lnSpc>
                <a:spcPct val="200000"/>
              </a:lnSpc>
            </a:pPr>
            <a:endParaRPr lang="en-US" altLang="zh-CN" sz="2400" b="1" kern="0" dirty="0" smtClean="0">
              <a:solidFill>
                <a:srgbClr val="0070C0"/>
              </a:solidFill>
              <a:latin typeface="微软雅黑"/>
              <a:ea typeface="微软雅黑"/>
            </a:endParaRPr>
          </a:p>
          <a:p>
            <a:pPr>
              <a:lnSpc>
                <a:spcPct val="200000"/>
              </a:lnSpc>
              <a:buFont typeface="Wingdings" pitchFamily="2" charset="2"/>
              <a:buChar char="l"/>
            </a:pPr>
            <a:r>
              <a:rPr lang="zh-CN" altLang="en-US" sz="2400" b="1" kern="0" dirty="0" smtClean="0">
                <a:solidFill>
                  <a:srgbClr val="0070C0"/>
                </a:solidFill>
                <a:latin typeface="微软雅黑"/>
                <a:ea typeface="微软雅黑"/>
                <a:sym typeface="宋体" pitchFamily="2" charset="-122"/>
              </a:rPr>
              <a:t> 生活反例。生活中有没有不太用打认知仗就自动是成长模式的？</a:t>
            </a:r>
            <a:endParaRPr lang="en-US" altLang="zh-CN" sz="2400" b="1" kern="0" dirty="0" smtClean="0">
              <a:solidFill>
                <a:srgbClr val="0070C0"/>
              </a:solidFill>
              <a:latin typeface="微软雅黑"/>
              <a:ea typeface="微软雅黑"/>
              <a:sym typeface="宋体" pitchFamily="2" charset="-122"/>
            </a:endParaRPr>
          </a:p>
          <a:p>
            <a:pPr>
              <a:lnSpc>
                <a:spcPct val="200000"/>
              </a:lnSpc>
              <a:buFont typeface="Wingdings" pitchFamily="2" charset="2"/>
              <a:buChar char="l"/>
            </a:pPr>
            <a:r>
              <a:rPr lang="zh-CN" altLang="en-US" sz="2400" b="1" kern="0" dirty="0" smtClean="0">
                <a:solidFill>
                  <a:srgbClr val="0070C0"/>
                </a:solidFill>
                <a:latin typeface="微软雅黑"/>
                <a:ea typeface="微软雅黑"/>
                <a:sym typeface="宋体" pitchFamily="2" charset="-122"/>
              </a:rPr>
              <a:t> 执行意图。</a:t>
            </a:r>
            <a:r>
              <a:rPr lang="en-US" altLang="zh-CN" sz="2400" b="1" kern="0" dirty="0" err="1" smtClean="0">
                <a:solidFill>
                  <a:srgbClr val="0070C0"/>
                </a:solidFill>
                <a:latin typeface="微软雅黑"/>
                <a:ea typeface="微软雅黑"/>
                <a:sym typeface="宋体" pitchFamily="2" charset="-122"/>
              </a:rPr>
              <a:t>Gollwitzer</a:t>
            </a:r>
            <a:r>
              <a:rPr lang="en-US" altLang="zh-CN" sz="2400" b="1" kern="0" dirty="0" smtClean="0">
                <a:solidFill>
                  <a:srgbClr val="0070C0"/>
                </a:solidFill>
                <a:latin typeface="微软雅黑"/>
                <a:ea typeface="微软雅黑"/>
                <a:sym typeface="宋体" pitchFamily="2" charset="-122"/>
              </a:rPr>
              <a:t> </a:t>
            </a:r>
            <a:r>
              <a:rPr lang="zh-CN" altLang="en-US" sz="2400" b="1" kern="0" dirty="0" smtClean="0">
                <a:solidFill>
                  <a:srgbClr val="0070C0"/>
                </a:solidFill>
                <a:latin typeface="微软雅黑"/>
                <a:ea typeface="微软雅黑"/>
                <a:sym typeface="宋体" pitchFamily="2" charset="-122"/>
              </a:rPr>
              <a:t>以前也研究 </a:t>
            </a:r>
            <a:r>
              <a:rPr lang="en-US" altLang="zh-CN" sz="2400" b="1" kern="0" dirty="0" smtClean="0">
                <a:solidFill>
                  <a:srgbClr val="0070C0"/>
                </a:solidFill>
                <a:latin typeface="微软雅黑"/>
                <a:ea typeface="微软雅黑"/>
                <a:sym typeface="宋体" pitchFamily="2" charset="-122"/>
              </a:rPr>
              <a:t>mindset </a:t>
            </a:r>
            <a:r>
              <a:rPr lang="zh-CN" altLang="en-US" sz="2400" b="1" kern="0" dirty="0" smtClean="0">
                <a:solidFill>
                  <a:srgbClr val="0070C0"/>
                </a:solidFill>
                <a:latin typeface="微软雅黑"/>
                <a:ea typeface="微软雅黑"/>
                <a:sym typeface="宋体" pitchFamily="2" charset="-122"/>
              </a:rPr>
              <a:t>，现在呢？</a:t>
            </a:r>
            <a:endParaRPr lang="en-US" altLang="zh-CN" sz="2400" b="1" kern="0" dirty="0" smtClean="0">
              <a:solidFill>
                <a:srgbClr val="0070C0"/>
              </a:solidFill>
              <a:latin typeface="微软雅黑"/>
              <a:ea typeface="微软雅黑"/>
              <a:sym typeface="宋体" pitchFamily="2" charset="-122"/>
            </a:endParaRPr>
          </a:p>
          <a:p>
            <a:pPr lvl="0"/>
            <a:endParaRPr lang="en-US" altLang="zh-CN" sz="2000" b="1" kern="0" dirty="0" smtClean="0">
              <a:solidFill>
                <a:schemeClr val="bg1">
                  <a:lumMod val="50000"/>
                </a:schemeClr>
              </a:solidFill>
              <a:latin typeface="微软雅黑"/>
              <a:ea typeface="微软雅黑"/>
              <a:sym typeface="宋体" pitchFamily="2" charset="-122"/>
            </a:endParaRPr>
          </a:p>
          <a:p>
            <a:pPr>
              <a:buFont typeface="Wingdings" pitchFamily="2" charset="2"/>
              <a:buChar char="l"/>
            </a:pPr>
            <a:endParaRPr lang="en-US" altLang="zh-CN" sz="2000" b="1" kern="0" dirty="0" smtClean="0">
              <a:solidFill>
                <a:schemeClr val="bg1">
                  <a:lumMod val="50000"/>
                </a:schemeClr>
              </a:solidFill>
              <a:latin typeface="微软雅黑"/>
              <a:ea typeface="微软雅黑"/>
            </a:endParaRPr>
          </a:p>
          <a:p>
            <a:pPr>
              <a:buFont typeface="Wingdings" pitchFamily="2" charset="2"/>
              <a:buChar char="l"/>
            </a:pPr>
            <a:endParaRPr lang="en-US" altLang="zh-CN" sz="2000" b="1" kern="0" dirty="0" smtClean="0">
              <a:solidFill>
                <a:schemeClr val="bg1">
                  <a:lumMod val="50000"/>
                </a:schemeClr>
              </a:solidFill>
              <a:latin typeface="微软雅黑"/>
              <a:ea typeface="微软雅黑"/>
            </a:endParaRPr>
          </a:p>
          <a:p>
            <a:pPr>
              <a:buFont typeface="Wingdings" pitchFamily="2" charset="2"/>
              <a:buChar char="l"/>
            </a:pPr>
            <a:endParaRPr lang="zh-CN" altLang="en-US" sz="2000" b="1" kern="0" dirty="0" smtClean="0">
              <a:solidFill>
                <a:schemeClr val="bg1">
                  <a:lumMod val="50000"/>
                </a:schemeClr>
              </a:solidFill>
              <a:latin typeface="微软雅黑"/>
              <a:ea typeface="微软雅黑"/>
            </a:endParaRPr>
          </a:p>
        </p:txBody>
      </p:sp>
    </p:spTree>
    <p:extLst>
      <p:ext uri="{BB962C8B-B14F-4D97-AF65-F5344CB8AC3E}">
        <p14:creationId xmlns="" xmlns:p14="http://schemas.microsoft.com/office/powerpoint/2010/main" val="2481407489"/>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blinds(horizontal)">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Effect transition="in" filter="blinds(horizontal)">
                                      <p:cBhvr>
                                        <p:cTn id="25" dur="500"/>
                                        <p:tgtEl>
                                          <p:spTgt spid="10">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blinds(horizontal)">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blinds(horizontal)">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83"/>
          <p:cNvSpPr/>
          <p:nvPr/>
        </p:nvSpPr>
        <p:spPr bwMode="auto">
          <a:xfrm rot="16377237">
            <a:off x="5502506" y="985759"/>
            <a:ext cx="1007498" cy="100546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7" name="任意多边形 83"/>
          <p:cNvSpPr/>
          <p:nvPr/>
        </p:nvSpPr>
        <p:spPr bwMode="auto">
          <a:xfrm rot="16377237">
            <a:off x="6445090" y="265970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8" name="任意多边形 83"/>
          <p:cNvSpPr/>
          <p:nvPr/>
        </p:nvSpPr>
        <p:spPr bwMode="auto">
          <a:xfrm rot="16377237">
            <a:off x="4232652" y="1594334"/>
            <a:ext cx="1164522" cy="116217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9" name="任意多边形 83"/>
          <p:cNvSpPr/>
          <p:nvPr/>
        </p:nvSpPr>
        <p:spPr bwMode="auto">
          <a:xfrm rot="16377237">
            <a:off x="5324067" y="1662388"/>
            <a:ext cx="1635976" cy="163267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0" name="任意多边形 83"/>
          <p:cNvSpPr/>
          <p:nvPr/>
        </p:nvSpPr>
        <p:spPr bwMode="auto">
          <a:xfrm rot="5222763" flipH="1">
            <a:off x="7104582" y="1037585"/>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1" name="任意多边形 83"/>
          <p:cNvSpPr/>
          <p:nvPr/>
        </p:nvSpPr>
        <p:spPr bwMode="auto">
          <a:xfrm rot="16377237">
            <a:off x="7359596" y="1476881"/>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2" name="任意多边形 83"/>
          <p:cNvSpPr/>
          <p:nvPr/>
        </p:nvSpPr>
        <p:spPr bwMode="auto">
          <a:xfrm rot="16377237">
            <a:off x="4819134" y="288115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3" name="任意多边形 83"/>
          <p:cNvSpPr/>
          <p:nvPr/>
        </p:nvSpPr>
        <p:spPr bwMode="auto">
          <a:xfrm rot="5222763" flipH="1">
            <a:off x="4601899" y="3789267"/>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4" name="任意多边形 83"/>
          <p:cNvSpPr/>
          <p:nvPr/>
        </p:nvSpPr>
        <p:spPr bwMode="auto">
          <a:xfrm rot="16377237">
            <a:off x="4061429" y="3317445"/>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5" name="TextBox 34"/>
          <p:cNvSpPr txBox="1"/>
          <p:nvPr/>
        </p:nvSpPr>
        <p:spPr>
          <a:xfrm>
            <a:off x="4323035" y="1838581"/>
            <a:ext cx="3641121" cy="1200329"/>
          </a:xfrm>
          <a:prstGeom prst="rect">
            <a:avLst/>
          </a:prstGeom>
          <a:noFill/>
        </p:spPr>
        <p:txBody>
          <a:bodyPr wrap="square" rtlCol="0">
            <a:spAutoFit/>
          </a:bodyPr>
          <a:lstStyle/>
          <a:p>
            <a:pPr algn="ctr"/>
            <a:r>
              <a:rPr lang="en-US" altLang="zh-CN" sz="7200" b="1" spc="-300" dirty="0" smtClean="0">
                <a:solidFill>
                  <a:schemeClr val="bg1"/>
                </a:solidFill>
                <a:latin typeface="微软雅黑" pitchFamily="34" charset="-122"/>
                <a:ea typeface="微软雅黑" pitchFamily="34" charset="-122"/>
              </a:rPr>
              <a:t>5</a:t>
            </a:r>
            <a:endParaRPr lang="zh-CN" altLang="en-US" sz="7200" b="1" spc="-300" dirty="0">
              <a:solidFill>
                <a:schemeClr val="bg1"/>
              </a:solidFill>
              <a:latin typeface="微软雅黑" pitchFamily="34" charset="-122"/>
              <a:ea typeface="微软雅黑" pitchFamily="34" charset="-122"/>
            </a:endParaRPr>
          </a:p>
        </p:txBody>
      </p:sp>
      <p:sp>
        <p:nvSpPr>
          <p:cNvPr id="36" name="矩形 69"/>
          <p:cNvSpPr>
            <a:spLocks noChangeArrowheads="1"/>
          </p:cNvSpPr>
          <p:nvPr/>
        </p:nvSpPr>
        <p:spPr bwMode="auto">
          <a:xfrm>
            <a:off x="3520536" y="4267555"/>
            <a:ext cx="5137076"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zh-CN" altLang="en-US" sz="4800" b="1" dirty="0" smtClean="0">
                <a:solidFill>
                  <a:srgbClr val="00B0F0"/>
                </a:solidFill>
                <a:latin typeface="微软雅黑" pitchFamily="34" charset="-122"/>
                <a:ea typeface="微软雅黑" pitchFamily="34" charset="-122"/>
                <a:sym typeface="微软雅黑" pitchFamily="34" charset="-122"/>
              </a:rPr>
              <a:t>元</a:t>
            </a:r>
            <a:endParaRPr lang="en-US" altLang="zh-CN" sz="4800" b="1" dirty="0">
              <a:solidFill>
                <a:srgbClr val="00B0F0"/>
              </a:solidFill>
              <a:latin typeface="微软雅黑" pitchFamily="34" charset="-122"/>
              <a:ea typeface="微软雅黑" pitchFamily="34" charset="-122"/>
              <a:sym typeface="微软雅黑" pitchFamily="34" charset="-122"/>
            </a:endParaRPr>
          </a:p>
        </p:txBody>
      </p:sp>
      <p:sp>
        <p:nvSpPr>
          <p:cNvPr id="37" name="矩形 70"/>
          <p:cNvSpPr>
            <a:spLocks noChangeArrowheads="1"/>
          </p:cNvSpPr>
          <p:nvPr/>
        </p:nvSpPr>
        <p:spPr bwMode="auto">
          <a:xfrm>
            <a:off x="1303862" y="5163502"/>
            <a:ext cx="957042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成长型思维小组的成长型思维是什么</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2355933" y="4840452"/>
            <a:ext cx="1456264"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319033" y="4840452"/>
            <a:ext cx="1379619"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359151100"/>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750" fill="hold"/>
                                        <p:tgtEl>
                                          <p:spTgt spid="26"/>
                                        </p:tgtEl>
                                        <p:attrNameLst>
                                          <p:attrName>ppt_w</p:attrName>
                                        </p:attrNameLst>
                                      </p:cBhvr>
                                      <p:tavLst>
                                        <p:tav tm="0">
                                          <p:val>
                                            <p:fltVal val="0"/>
                                          </p:val>
                                        </p:tav>
                                        <p:tav tm="100000">
                                          <p:val>
                                            <p:strVal val="#ppt_w"/>
                                          </p:val>
                                        </p:tav>
                                      </p:tavLst>
                                    </p:anim>
                                    <p:anim calcmode="lin" valueType="num">
                                      <p:cBhvr>
                                        <p:cTn id="8" dur="750" fill="hold"/>
                                        <p:tgtEl>
                                          <p:spTgt spid="26"/>
                                        </p:tgtEl>
                                        <p:attrNameLst>
                                          <p:attrName>ppt_h</p:attrName>
                                        </p:attrNameLst>
                                      </p:cBhvr>
                                      <p:tavLst>
                                        <p:tav tm="0">
                                          <p:val>
                                            <p:fltVal val="0"/>
                                          </p:val>
                                        </p:tav>
                                        <p:tav tm="100000">
                                          <p:val>
                                            <p:strVal val="#ppt_h"/>
                                          </p:val>
                                        </p:tav>
                                      </p:tavLst>
                                    </p:anim>
                                    <p:animEffect transition="in" filter="fade">
                                      <p:cBhvr>
                                        <p:cTn id="9" dur="750"/>
                                        <p:tgtEl>
                                          <p:spTgt spid="26"/>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750" fill="hold"/>
                                        <p:tgtEl>
                                          <p:spTgt spid="27"/>
                                        </p:tgtEl>
                                        <p:attrNameLst>
                                          <p:attrName>ppt_w</p:attrName>
                                        </p:attrNameLst>
                                      </p:cBhvr>
                                      <p:tavLst>
                                        <p:tav tm="0">
                                          <p:val>
                                            <p:fltVal val="0"/>
                                          </p:val>
                                        </p:tav>
                                        <p:tav tm="100000">
                                          <p:val>
                                            <p:strVal val="#ppt_w"/>
                                          </p:val>
                                        </p:tav>
                                      </p:tavLst>
                                    </p:anim>
                                    <p:anim calcmode="lin" valueType="num">
                                      <p:cBhvr>
                                        <p:cTn id="13" dur="750" fill="hold"/>
                                        <p:tgtEl>
                                          <p:spTgt spid="27"/>
                                        </p:tgtEl>
                                        <p:attrNameLst>
                                          <p:attrName>ppt_h</p:attrName>
                                        </p:attrNameLst>
                                      </p:cBhvr>
                                      <p:tavLst>
                                        <p:tav tm="0">
                                          <p:val>
                                            <p:fltVal val="0"/>
                                          </p:val>
                                        </p:tav>
                                        <p:tav tm="100000">
                                          <p:val>
                                            <p:strVal val="#ppt_h"/>
                                          </p:val>
                                        </p:tav>
                                      </p:tavLst>
                                    </p:anim>
                                    <p:animEffect transition="in" filter="fade">
                                      <p:cBhvr>
                                        <p:cTn id="14" dur="750"/>
                                        <p:tgtEl>
                                          <p:spTgt spid="27"/>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750" fill="hold"/>
                                        <p:tgtEl>
                                          <p:spTgt spid="28"/>
                                        </p:tgtEl>
                                        <p:attrNameLst>
                                          <p:attrName>ppt_w</p:attrName>
                                        </p:attrNameLst>
                                      </p:cBhvr>
                                      <p:tavLst>
                                        <p:tav tm="0">
                                          <p:val>
                                            <p:fltVal val="0"/>
                                          </p:val>
                                        </p:tav>
                                        <p:tav tm="100000">
                                          <p:val>
                                            <p:strVal val="#ppt_w"/>
                                          </p:val>
                                        </p:tav>
                                      </p:tavLst>
                                    </p:anim>
                                    <p:anim calcmode="lin" valueType="num">
                                      <p:cBhvr>
                                        <p:cTn id="18" dur="750" fill="hold"/>
                                        <p:tgtEl>
                                          <p:spTgt spid="28"/>
                                        </p:tgtEl>
                                        <p:attrNameLst>
                                          <p:attrName>ppt_h</p:attrName>
                                        </p:attrNameLst>
                                      </p:cBhvr>
                                      <p:tavLst>
                                        <p:tav tm="0">
                                          <p:val>
                                            <p:fltVal val="0"/>
                                          </p:val>
                                        </p:tav>
                                        <p:tav tm="100000">
                                          <p:val>
                                            <p:strVal val="#ppt_h"/>
                                          </p:val>
                                        </p:tav>
                                      </p:tavLst>
                                    </p:anim>
                                    <p:animEffect transition="in" filter="fade">
                                      <p:cBhvr>
                                        <p:cTn id="19" dur="750"/>
                                        <p:tgtEl>
                                          <p:spTgt spid="28"/>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29"/>
                                        </p:tgtEl>
                                        <p:attrNameLst>
                                          <p:attrName>style.visibility</p:attrName>
                                        </p:attrNameLst>
                                      </p:cBhvr>
                                      <p:to>
                                        <p:strVal val="visible"/>
                                      </p:to>
                                    </p:set>
                                    <p:anim calcmode="lin" valueType="num">
                                      <p:cBhvr>
                                        <p:cTn id="22" dur="750" fill="hold"/>
                                        <p:tgtEl>
                                          <p:spTgt spid="29"/>
                                        </p:tgtEl>
                                        <p:attrNameLst>
                                          <p:attrName>ppt_w</p:attrName>
                                        </p:attrNameLst>
                                      </p:cBhvr>
                                      <p:tavLst>
                                        <p:tav tm="0">
                                          <p:val>
                                            <p:fltVal val="0"/>
                                          </p:val>
                                        </p:tav>
                                        <p:tav tm="100000">
                                          <p:val>
                                            <p:strVal val="#ppt_w"/>
                                          </p:val>
                                        </p:tav>
                                      </p:tavLst>
                                    </p:anim>
                                    <p:anim calcmode="lin" valueType="num">
                                      <p:cBhvr>
                                        <p:cTn id="23" dur="750" fill="hold"/>
                                        <p:tgtEl>
                                          <p:spTgt spid="29"/>
                                        </p:tgtEl>
                                        <p:attrNameLst>
                                          <p:attrName>ppt_h</p:attrName>
                                        </p:attrNameLst>
                                      </p:cBhvr>
                                      <p:tavLst>
                                        <p:tav tm="0">
                                          <p:val>
                                            <p:fltVal val="0"/>
                                          </p:val>
                                        </p:tav>
                                        <p:tav tm="100000">
                                          <p:val>
                                            <p:strVal val="#ppt_h"/>
                                          </p:val>
                                        </p:tav>
                                      </p:tavLst>
                                    </p:anim>
                                    <p:animEffect transition="in" filter="fade">
                                      <p:cBhvr>
                                        <p:cTn id="24" dur="750"/>
                                        <p:tgtEl>
                                          <p:spTgt spid="29"/>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30"/>
                                        </p:tgtEl>
                                        <p:attrNameLst>
                                          <p:attrName>style.visibility</p:attrName>
                                        </p:attrNameLst>
                                      </p:cBhvr>
                                      <p:to>
                                        <p:strVal val="visible"/>
                                      </p:to>
                                    </p:set>
                                    <p:anim calcmode="lin" valueType="num">
                                      <p:cBhvr>
                                        <p:cTn id="27" dur="750" fill="hold"/>
                                        <p:tgtEl>
                                          <p:spTgt spid="30"/>
                                        </p:tgtEl>
                                        <p:attrNameLst>
                                          <p:attrName>ppt_w</p:attrName>
                                        </p:attrNameLst>
                                      </p:cBhvr>
                                      <p:tavLst>
                                        <p:tav tm="0">
                                          <p:val>
                                            <p:fltVal val="0"/>
                                          </p:val>
                                        </p:tav>
                                        <p:tav tm="100000">
                                          <p:val>
                                            <p:strVal val="#ppt_w"/>
                                          </p:val>
                                        </p:tav>
                                      </p:tavLst>
                                    </p:anim>
                                    <p:anim calcmode="lin" valueType="num">
                                      <p:cBhvr>
                                        <p:cTn id="28" dur="750" fill="hold"/>
                                        <p:tgtEl>
                                          <p:spTgt spid="30"/>
                                        </p:tgtEl>
                                        <p:attrNameLst>
                                          <p:attrName>ppt_h</p:attrName>
                                        </p:attrNameLst>
                                      </p:cBhvr>
                                      <p:tavLst>
                                        <p:tav tm="0">
                                          <p:val>
                                            <p:fltVal val="0"/>
                                          </p:val>
                                        </p:tav>
                                        <p:tav tm="100000">
                                          <p:val>
                                            <p:strVal val="#ppt_h"/>
                                          </p:val>
                                        </p:tav>
                                      </p:tavLst>
                                    </p:anim>
                                    <p:animEffect transition="in" filter="fade">
                                      <p:cBhvr>
                                        <p:cTn id="29" dur="750"/>
                                        <p:tgtEl>
                                          <p:spTgt spid="30"/>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31"/>
                                        </p:tgtEl>
                                        <p:attrNameLst>
                                          <p:attrName>style.visibility</p:attrName>
                                        </p:attrNameLst>
                                      </p:cBhvr>
                                      <p:to>
                                        <p:strVal val="visible"/>
                                      </p:to>
                                    </p:set>
                                    <p:anim calcmode="lin" valueType="num">
                                      <p:cBhvr>
                                        <p:cTn id="32" dur="750" fill="hold"/>
                                        <p:tgtEl>
                                          <p:spTgt spid="31"/>
                                        </p:tgtEl>
                                        <p:attrNameLst>
                                          <p:attrName>ppt_w</p:attrName>
                                        </p:attrNameLst>
                                      </p:cBhvr>
                                      <p:tavLst>
                                        <p:tav tm="0">
                                          <p:val>
                                            <p:fltVal val="0"/>
                                          </p:val>
                                        </p:tav>
                                        <p:tav tm="100000">
                                          <p:val>
                                            <p:strVal val="#ppt_w"/>
                                          </p:val>
                                        </p:tav>
                                      </p:tavLst>
                                    </p:anim>
                                    <p:anim calcmode="lin" valueType="num">
                                      <p:cBhvr>
                                        <p:cTn id="33" dur="750" fill="hold"/>
                                        <p:tgtEl>
                                          <p:spTgt spid="31"/>
                                        </p:tgtEl>
                                        <p:attrNameLst>
                                          <p:attrName>ppt_h</p:attrName>
                                        </p:attrNameLst>
                                      </p:cBhvr>
                                      <p:tavLst>
                                        <p:tav tm="0">
                                          <p:val>
                                            <p:fltVal val="0"/>
                                          </p:val>
                                        </p:tav>
                                        <p:tav tm="100000">
                                          <p:val>
                                            <p:strVal val="#ppt_h"/>
                                          </p:val>
                                        </p:tav>
                                      </p:tavLst>
                                    </p:anim>
                                    <p:animEffect transition="in" filter="fade">
                                      <p:cBhvr>
                                        <p:cTn id="34" dur="750"/>
                                        <p:tgtEl>
                                          <p:spTgt spid="31"/>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2"/>
                                        </p:tgtEl>
                                        <p:attrNameLst>
                                          <p:attrName>style.visibility</p:attrName>
                                        </p:attrNameLst>
                                      </p:cBhvr>
                                      <p:to>
                                        <p:strVal val="visible"/>
                                      </p:to>
                                    </p:set>
                                    <p:anim calcmode="lin" valueType="num">
                                      <p:cBhvr>
                                        <p:cTn id="37" dur="750" fill="hold"/>
                                        <p:tgtEl>
                                          <p:spTgt spid="32"/>
                                        </p:tgtEl>
                                        <p:attrNameLst>
                                          <p:attrName>ppt_w</p:attrName>
                                        </p:attrNameLst>
                                      </p:cBhvr>
                                      <p:tavLst>
                                        <p:tav tm="0">
                                          <p:val>
                                            <p:fltVal val="0"/>
                                          </p:val>
                                        </p:tav>
                                        <p:tav tm="100000">
                                          <p:val>
                                            <p:strVal val="#ppt_w"/>
                                          </p:val>
                                        </p:tav>
                                      </p:tavLst>
                                    </p:anim>
                                    <p:anim calcmode="lin" valueType="num">
                                      <p:cBhvr>
                                        <p:cTn id="38" dur="750" fill="hold"/>
                                        <p:tgtEl>
                                          <p:spTgt spid="32"/>
                                        </p:tgtEl>
                                        <p:attrNameLst>
                                          <p:attrName>ppt_h</p:attrName>
                                        </p:attrNameLst>
                                      </p:cBhvr>
                                      <p:tavLst>
                                        <p:tav tm="0">
                                          <p:val>
                                            <p:fltVal val="0"/>
                                          </p:val>
                                        </p:tav>
                                        <p:tav tm="100000">
                                          <p:val>
                                            <p:strVal val="#ppt_h"/>
                                          </p:val>
                                        </p:tav>
                                      </p:tavLst>
                                    </p:anim>
                                    <p:animEffect transition="in" filter="fade">
                                      <p:cBhvr>
                                        <p:cTn id="39" dur="750"/>
                                        <p:tgtEl>
                                          <p:spTgt spid="3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750" fill="hold"/>
                                        <p:tgtEl>
                                          <p:spTgt spid="33"/>
                                        </p:tgtEl>
                                        <p:attrNameLst>
                                          <p:attrName>ppt_w</p:attrName>
                                        </p:attrNameLst>
                                      </p:cBhvr>
                                      <p:tavLst>
                                        <p:tav tm="0">
                                          <p:val>
                                            <p:fltVal val="0"/>
                                          </p:val>
                                        </p:tav>
                                        <p:tav tm="100000">
                                          <p:val>
                                            <p:strVal val="#ppt_w"/>
                                          </p:val>
                                        </p:tav>
                                      </p:tavLst>
                                    </p:anim>
                                    <p:anim calcmode="lin" valueType="num">
                                      <p:cBhvr>
                                        <p:cTn id="43" dur="750" fill="hold"/>
                                        <p:tgtEl>
                                          <p:spTgt spid="33"/>
                                        </p:tgtEl>
                                        <p:attrNameLst>
                                          <p:attrName>ppt_h</p:attrName>
                                        </p:attrNameLst>
                                      </p:cBhvr>
                                      <p:tavLst>
                                        <p:tav tm="0">
                                          <p:val>
                                            <p:fltVal val="0"/>
                                          </p:val>
                                        </p:tav>
                                        <p:tav tm="100000">
                                          <p:val>
                                            <p:strVal val="#ppt_h"/>
                                          </p:val>
                                        </p:tav>
                                      </p:tavLst>
                                    </p:anim>
                                    <p:animEffect transition="in" filter="fade">
                                      <p:cBhvr>
                                        <p:cTn id="44" dur="750"/>
                                        <p:tgtEl>
                                          <p:spTgt spid="3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750" fill="hold"/>
                                        <p:tgtEl>
                                          <p:spTgt spid="34"/>
                                        </p:tgtEl>
                                        <p:attrNameLst>
                                          <p:attrName>ppt_w</p:attrName>
                                        </p:attrNameLst>
                                      </p:cBhvr>
                                      <p:tavLst>
                                        <p:tav tm="0">
                                          <p:val>
                                            <p:fltVal val="0"/>
                                          </p:val>
                                        </p:tav>
                                        <p:tav tm="100000">
                                          <p:val>
                                            <p:strVal val="#ppt_w"/>
                                          </p:val>
                                        </p:tav>
                                      </p:tavLst>
                                    </p:anim>
                                    <p:anim calcmode="lin" valueType="num">
                                      <p:cBhvr>
                                        <p:cTn id="48" dur="750" fill="hold"/>
                                        <p:tgtEl>
                                          <p:spTgt spid="34"/>
                                        </p:tgtEl>
                                        <p:attrNameLst>
                                          <p:attrName>ppt_h</p:attrName>
                                        </p:attrNameLst>
                                      </p:cBhvr>
                                      <p:tavLst>
                                        <p:tav tm="0">
                                          <p:val>
                                            <p:fltVal val="0"/>
                                          </p:val>
                                        </p:tav>
                                        <p:tav tm="100000">
                                          <p:val>
                                            <p:strVal val="#ppt_h"/>
                                          </p:val>
                                        </p:tav>
                                      </p:tavLst>
                                    </p:anim>
                                    <p:animEffect transition="in" filter="fade">
                                      <p:cBhvr>
                                        <p:cTn id="49" dur="750"/>
                                        <p:tgtEl>
                                          <p:spTgt spid="34"/>
                                        </p:tgtEl>
                                      </p:cBhvr>
                                    </p:animEffect>
                                  </p:childTnLst>
                                </p:cTn>
                              </p:par>
                            </p:childTnLst>
                          </p:cTn>
                        </p:par>
                        <p:par>
                          <p:cTn id="50" fill="hold">
                            <p:stCondLst>
                              <p:cond delay="1050"/>
                            </p:stCondLst>
                            <p:childTnLst>
                              <p:par>
                                <p:cTn id="51" presetID="31" presetClass="entr" presetSubtype="0" fill="hold" grpId="0" nodeType="afterEffect">
                                  <p:stCondLst>
                                    <p:cond delay="0"/>
                                  </p:stCondLst>
                                  <p:iterate type="lt">
                                    <p:tmPct val="5000"/>
                                  </p:iterate>
                                  <p:childTnLst>
                                    <p:set>
                                      <p:cBhvr>
                                        <p:cTn id="52" dur="1" fill="hold">
                                          <p:stCondLst>
                                            <p:cond delay="0"/>
                                          </p:stCondLst>
                                        </p:cTn>
                                        <p:tgtEl>
                                          <p:spTgt spid="35"/>
                                        </p:tgtEl>
                                        <p:attrNameLst>
                                          <p:attrName>style.visibility</p:attrName>
                                        </p:attrNameLst>
                                      </p:cBhvr>
                                      <p:to>
                                        <p:strVal val="visible"/>
                                      </p:to>
                                    </p:set>
                                    <p:anim calcmode="lin" valueType="num">
                                      <p:cBhvr>
                                        <p:cTn id="53" dur="750" fill="hold"/>
                                        <p:tgtEl>
                                          <p:spTgt spid="35"/>
                                        </p:tgtEl>
                                        <p:attrNameLst>
                                          <p:attrName>ppt_w</p:attrName>
                                        </p:attrNameLst>
                                      </p:cBhvr>
                                      <p:tavLst>
                                        <p:tav tm="0">
                                          <p:val>
                                            <p:fltVal val="0"/>
                                          </p:val>
                                        </p:tav>
                                        <p:tav tm="100000">
                                          <p:val>
                                            <p:strVal val="#ppt_w"/>
                                          </p:val>
                                        </p:tav>
                                      </p:tavLst>
                                    </p:anim>
                                    <p:anim calcmode="lin" valueType="num">
                                      <p:cBhvr>
                                        <p:cTn id="54" dur="750" fill="hold"/>
                                        <p:tgtEl>
                                          <p:spTgt spid="35"/>
                                        </p:tgtEl>
                                        <p:attrNameLst>
                                          <p:attrName>ppt_h</p:attrName>
                                        </p:attrNameLst>
                                      </p:cBhvr>
                                      <p:tavLst>
                                        <p:tav tm="0">
                                          <p:val>
                                            <p:fltVal val="0"/>
                                          </p:val>
                                        </p:tav>
                                        <p:tav tm="100000">
                                          <p:val>
                                            <p:strVal val="#ppt_h"/>
                                          </p:val>
                                        </p:tav>
                                      </p:tavLst>
                                    </p:anim>
                                    <p:anim calcmode="lin" valueType="num">
                                      <p:cBhvr>
                                        <p:cTn id="55" dur="750" fill="hold"/>
                                        <p:tgtEl>
                                          <p:spTgt spid="35"/>
                                        </p:tgtEl>
                                        <p:attrNameLst>
                                          <p:attrName>style.rotation</p:attrName>
                                        </p:attrNameLst>
                                      </p:cBhvr>
                                      <p:tavLst>
                                        <p:tav tm="0">
                                          <p:val>
                                            <p:fltVal val="90"/>
                                          </p:val>
                                        </p:tav>
                                        <p:tav tm="100000">
                                          <p:val>
                                            <p:fltVal val="0"/>
                                          </p:val>
                                        </p:tav>
                                      </p:tavLst>
                                    </p:anim>
                                    <p:animEffect transition="in" filter="fade">
                                      <p:cBhvr>
                                        <p:cTn id="56" dur="750"/>
                                        <p:tgtEl>
                                          <p:spTgt spid="35"/>
                                        </p:tgtEl>
                                      </p:cBhvr>
                                    </p:animEffect>
                                  </p:childTnLst>
                                </p:cTn>
                              </p:par>
                            </p:childTnLst>
                          </p:cTn>
                        </p:par>
                        <p:par>
                          <p:cTn id="57" fill="hold">
                            <p:stCondLst>
                              <p:cond delay="1800"/>
                            </p:stCondLst>
                            <p:childTnLst>
                              <p:par>
                                <p:cTn id="58" presetID="22" presetClass="entr" presetSubtype="8" fill="hold"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left)">
                                      <p:cBhvr>
                                        <p:cTn id="60" dur="500"/>
                                        <p:tgtEl>
                                          <p:spTgt spid="38"/>
                                        </p:tgtEl>
                                      </p:cBhvr>
                                    </p:animEffect>
                                  </p:childTnLst>
                                </p:cTn>
                              </p:par>
                              <p:par>
                                <p:cTn id="61" presetID="22" presetClass="entr" presetSubtype="2"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right)">
                                      <p:cBhvr>
                                        <p:cTn id="63" dur="500"/>
                                        <p:tgtEl>
                                          <p:spTgt spid="39"/>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p:cTn id="66" dur="500" fill="hold"/>
                                        <p:tgtEl>
                                          <p:spTgt spid="36"/>
                                        </p:tgtEl>
                                        <p:attrNameLst>
                                          <p:attrName>ppt_w</p:attrName>
                                        </p:attrNameLst>
                                      </p:cBhvr>
                                      <p:tavLst>
                                        <p:tav tm="0">
                                          <p:val>
                                            <p:fltVal val="0"/>
                                          </p:val>
                                        </p:tav>
                                        <p:tav tm="100000">
                                          <p:val>
                                            <p:strVal val="#ppt_w"/>
                                          </p:val>
                                        </p:tav>
                                      </p:tavLst>
                                    </p:anim>
                                    <p:anim calcmode="lin" valueType="num">
                                      <p:cBhvr>
                                        <p:cTn id="67" dur="500" fill="hold"/>
                                        <p:tgtEl>
                                          <p:spTgt spid="36"/>
                                        </p:tgtEl>
                                        <p:attrNameLst>
                                          <p:attrName>ppt_h</p:attrName>
                                        </p:attrNameLst>
                                      </p:cBhvr>
                                      <p:tavLst>
                                        <p:tav tm="0">
                                          <p:val>
                                            <p:fltVal val="0"/>
                                          </p:val>
                                        </p:tav>
                                        <p:tav tm="100000">
                                          <p:val>
                                            <p:strVal val="#ppt_h"/>
                                          </p:val>
                                        </p:tav>
                                      </p:tavLst>
                                    </p:anim>
                                    <p:animEffect transition="in" filter="fade">
                                      <p:cBhvr>
                                        <p:cTn id="68" dur="500"/>
                                        <p:tgtEl>
                                          <p:spTgt spid="36"/>
                                        </p:tgtEl>
                                      </p:cBhvr>
                                    </p:animEffect>
                                  </p:childTnLst>
                                </p:cTn>
                              </p:par>
                            </p:childTnLst>
                          </p:cTn>
                        </p:par>
                        <p:par>
                          <p:cTn id="69" fill="hold">
                            <p:stCondLst>
                              <p:cond delay="2300"/>
                            </p:stCondLst>
                            <p:childTnLst>
                              <p:par>
                                <p:cTn id="70" presetID="31" presetClass="entr" presetSubtype="0"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p:cTn id="72" dur="1000" fill="hold"/>
                                        <p:tgtEl>
                                          <p:spTgt spid="37"/>
                                        </p:tgtEl>
                                        <p:attrNameLst>
                                          <p:attrName>ppt_w</p:attrName>
                                        </p:attrNameLst>
                                      </p:cBhvr>
                                      <p:tavLst>
                                        <p:tav tm="0">
                                          <p:val>
                                            <p:fltVal val="0"/>
                                          </p:val>
                                        </p:tav>
                                        <p:tav tm="100000">
                                          <p:val>
                                            <p:strVal val="#ppt_w"/>
                                          </p:val>
                                        </p:tav>
                                      </p:tavLst>
                                    </p:anim>
                                    <p:anim calcmode="lin" valueType="num">
                                      <p:cBhvr>
                                        <p:cTn id="73" dur="1000" fill="hold"/>
                                        <p:tgtEl>
                                          <p:spTgt spid="37"/>
                                        </p:tgtEl>
                                        <p:attrNameLst>
                                          <p:attrName>ppt_h</p:attrName>
                                        </p:attrNameLst>
                                      </p:cBhvr>
                                      <p:tavLst>
                                        <p:tav tm="0">
                                          <p:val>
                                            <p:fltVal val="0"/>
                                          </p:val>
                                        </p:tav>
                                        <p:tav tm="100000">
                                          <p:val>
                                            <p:strVal val="#ppt_h"/>
                                          </p:val>
                                        </p:tav>
                                      </p:tavLst>
                                    </p:anim>
                                    <p:anim calcmode="lin" valueType="num">
                                      <p:cBhvr>
                                        <p:cTn id="74" dur="1000" fill="hold"/>
                                        <p:tgtEl>
                                          <p:spTgt spid="37"/>
                                        </p:tgtEl>
                                        <p:attrNameLst>
                                          <p:attrName>style.rotation</p:attrName>
                                        </p:attrNameLst>
                                      </p:cBhvr>
                                      <p:tavLst>
                                        <p:tav tm="0">
                                          <p:val>
                                            <p:fltVal val="90"/>
                                          </p:val>
                                        </p:tav>
                                        <p:tav tm="100000">
                                          <p:val>
                                            <p:fltVal val="0"/>
                                          </p:val>
                                        </p:tav>
                                      </p:tavLst>
                                    </p:anim>
                                    <p:animEffect transition="in" filter="fade">
                                      <p:cBhvr>
                                        <p:cTn id="75"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6" grpId="0"/>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83"/>
          <p:cNvSpPr/>
          <p:nvPr/>
        </p:nvSpPr>
        <p:spPr bwMode="auto">
          <a:xfrm rot="16377237">
            <a:off x="5502506" y="985759"/>
            <a:ext cx="1007498" cy="100546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7" name="任意多边形 83"/>
          <p:cNvSpPr/>
          <p:nvPr/>
        </p:nvSpPr>
        <p:spPr bwMode="auto">
          <a:xfrm rot="16377237">
            <a:off x="6445090" y="265970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8" name="任意多边形 83"/>
          <p:cNvSpPr/>
          <p:nvPr/>
        </p:nvSpPr>
        <p:spPr bwMode="auto">
          <a:xfrm rot="16377237">
            <a:off x="4232652" y="1594334"/>
            <a:ext cx="1164522" cy="116217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9" name="任意多边形 83"/>
          <p:cNvSpPr/>
          <p:nvPr/>
        </p:nvSpPr>
        <p:spPr bwMode="auto">
          <a:xfrm rot="16377237">
            <a:off x="5324067" y="1662388"/>
            <a:ext cx="1635976" cy="163267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0" name="任意多边形 83"/>
          <p:cNvSpPr/>
          <p:nvPr/>
        </p:nvSpPr>
        <p:spPr bwMode="auto">
          <a:xfrm rot="5222763" flipH="1">
            <a:off x="7104582" y="1037585"/>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1" name="任意多边形 83"/>
          <p:cNvSpPr/>
          <p:nvPr/>
        </p:nvSpPr>
        <p:spPr bwMode="auto">
          <a:xfrm rot="16377237">
            <a:off x="7359596" y="1476881"/>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2" name="任意多边形 83"/>
          <p:cNvSpPr/>
          <p:nvPr/>
        </p:nvSpPr>
        <p:spPr bwMode="auto">
          <a:xfrm rot="16377237">
            <a:off x="4819134" y="288115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3" name="任意多边形 83"/>
          <p:cNvSpPr/>
          <p:nvPr/>
        </p:nvSpPr>
        <p:spPr bwMode="auto">
          <a:xfrm rot="5222763" flipH="1">
            <a:off x="4601899" y="3789267"/>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4" name="任意多边形 83"/>
          <p:cNvSpPr/>
          <p:nvPr/>
        </p:nvSpPr>
        <p:spPr bwMode="auto">
          <a:xfrm rot="16377237">
            <a:off x="4061429" y="3317445"/>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5" name="TextBox 34"/>
          <p:cNvSpPr txBox="1"/>
          <p:nvPr/>
        </p:nvSpPr>
        <p:spPr>
          <a:xfrm>
            <a:off x="4323035" y="1838581"/>
            <a:ext cx="3641121" cy="1200329"/>
          </a:xfrm>
          <a:prstGeom prst="rect">
            <a:avLst/>
          </a:prstGeom>
          <a:noFill/>
        </p:spPr>
        <p:txBody>
          <a:bodyPr wrap="square" rtlCol="0">
            <a:spAutoFit/>
          </a:bodyPr>
          <a:lstStyle/>
          <a:p>
            <a:pPr algn="ctr"/>
            <a:r>
              <a:rPr lang="en-US" altLang="zh-CN" sz="7200" b="1" spc="-300" dirty="0" smtClean="0">
                <a:solidFill>
                  <a:schemeClr val="bg1"/>
                </a:solidFill>
                <a:latin typeface="微软雅黑" pitchFamily="34" charset="-122"/>
                <a:ea typeface="微软雅黑" pitchFamily="34" charset="-122"/>
              </a:rPr>
              <a:t>1</a:t>
            </a:r>
            <a:endParaRPr lang="zh-CN" altLang="en-US" sz="7200" b="1" spc="-300" dirty="0">
              <a:solidFill>
                <a:schemeClr val="bg1"/>
              </a:solidFill>
              <a:latin typeface="微软雅黑" pitchFamily="34" charset="-122"/>
              <a:ea typeface="微软雅黑" pitchFamily="34" charset="-122"/>
            </a:endParaRPr>
          </a:p>
        </p:txBody>
      </p:sp>
      <p:sp>
        <p:nvSpPr>
          <p:cNvPr id="36" name="矩形 69"/>
          <p:cNvSpPr>
            <a:spLocks noChangeArrowheads="1"/>
          </p:cNvSpPr>
          <p:nvPr/>
        </p:nvSpPr>
        <p:spPr bwMode="auto">
          <a:xfrm>
            <a:off x="3520536" y="4267555"/>
            <a:ext cx="5137076"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zh-CN" altLang="en-US" sz="4800" b="1" dirty="0" smtClean="0">
                <a:solidFill>
                  <a:srgbClr val="00B0F0"/>
                </a:solidFill>
                <a:latin typeface="微软雅黑" pitchFamily="34" charset="-122"/>
                <a:ea typeface="微软雅黑" pitchFamily="34" charset="-122"/>
                <a:sym typeface="微软雅黑" pitchFamily="34" charset="-122"/>
              </a:rPr>
              <a:t>时间</a:t>
            </a:r>
            <a:endParaRPr lang="en-US" altLang="zh-CN" sz="4800" b="1" dirty="0">
              <a:solidFill>
                <a:srgbClr val="00B0F0"/>
              </a:solidFill>
              <a:latin typeface="微软雅黑" pitchFamily="34" charset="-122"/>
              <a:ea typeface="微软雅黑" pitchFamily="34" charset="-122"/>
              <a:sym typeface="微软雅黑" pitchFamily="34" charset="-122"/>
            </a:endParaRPr>
          </a:p>
        </p:txBody>
      </p:sp>
      <p:sp>
        <p:nvSpPr>
          <p:cNvPr id="37" name="矩形 70"/>
          <p:cNvSpPr>
            <a:spLocks noChangeArrowheads="1"/>
          </p:cNvSpPr>
          <p:nvPr/>
        </p:nvSpPr>
        <p:spPr bwMode="auto">
          <a:xfrm>
            <a:off x="1303862" y="5163502"/>
            <a:ext cx="957042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Carol S </a:t>
            </a:r>
            <a:r>
              <a:rPr lang="en-US" altLang="zh-CN" sz="2000" dirty="0" err="1" smtClean="0">
                <a:solidFill>
                  <a:schemeClr val="bg1">
                    <a:lumMod val="50000"/>
                  </a:schemeClr>
                </a:solidFill>
                <a:latin typeface="微软雅黑" panose="020B0503020204020204" pitchFamily="34" charset="-122"/>
                <a:ea typeface="微软雅黑" panose="020B0503020204020204" pitchFamily="34" charset="-122"/>
              </a:rPr>
              <a:t>Dweck</a:t>
            </a: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的学术脉络</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2355933" y="4840452"/>
            <a:ext cx="1456264"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319033" y="4840452"/>
            <a:ext cx="1379619"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359151100"/>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750" fill="hold"/>
                                        <p:tgtEl>
                                          <p:spTgt spid="26"/>
                                        </p:tgtEl>
                                        <p:attrNameLst>
                                          <p:attrName>ppt_w</p:attrName>
                                        </p:attrNameLst>
                                      </p:cBhvr>
                                      <p:tavLst>
                                        <p:tav tm="0">
                                          <p:val>
                                            <p:fltVal val="0"/>
                                          </p:val>
                                        </p:tav>
                                        <p:tav tm="100000">
                                          <p:val>
                                            <p:strVal val="#ppt_w"/>
                                          </p:val>
                                        </p:tav>
                                      </p:tavLst>
                                    </p:anim>
                                    <p:anim calcmode="lin" valueType="num">
                                      <p:cBhvr>
                                        <p:cTn id="8" dur="750" fill="hold"/>
                                        <p:tgtEl>
                                          <p:spTgt spid="26"/>
                                        </p:tgtEl>
                                        <p:attrNameLst>
                                          <p:attrName>ppt_h</p:attrName>
                                        </p:attrNameLst>
                                      </p:cBhvr>
                                      <p:tavLst>
                                        <p:tav tm="0">
                                          <p:val>
                                            <p:fltVal val="0"/>
                                          </p:val>
                                        </p:tav>
                                        <p:tav tm="100000">
                                          <p:val>
                                            <p:strVal val="#ppt_h"/>
                                          </p:val>
                                        </p:tav>
                                      </p:tavLst>
                                    </p:anim>
                                    <p:animEffect transition="in" filter="fade">
                                      <p:cBhvr>
                                        <p:cTn id="9" dur="750"/>
                                        <p:tgtEl>
                                          <p:spTgt spid="26"/>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750" fill="hold"/>
                                        <p:tgtEl>
                                          <p:spTgt spid="27"/>
                                        </p:tgtEl>
                                        <p:attrNameLst>
                                          <p:attrName>ppt_w</p:attrName>
                                        </p:attrNameLst>
                                      </p:cBhvr>
                                      <p:tavLst>
                                        <p:tav tm="0">
                                          <p:val>
                                            <p:fltVal val="0"/>
                                          </p:val>
                                        </p:tav>
                                        <p:tav tm="100000">
                                          <p:val>
                                            <p:strVal val="#ppt_w"/>
                                          </p:val>
                                        </p:tav>
                                      </p:tavLst>
                                    </p:anim>
                                    <p:anim calcmode="lin" valueType="num">
                                      <p:cBhvr>
                                        <p:cTn id="13" dur="750" fill="hold"/>
                                        <p:tgtEl>
                                          <p:spTgt spid="27"/>
                                        </p:tgtEl>
                                        <p:attrNameLst>
                                          <p:attrName>ppt_h</p:attrName>
                                        </p:attrNameLst>
                                      </p:cBhvr>
                                      <p:tavLst>
                                        <p:tav tm="0">
                                          <p:val>
                                            <p:fltVal val="0"/>
                                          </p:val>
                                        </p:tav>
                                        <p:tav tm="100000">
                                          <p:val>
                                            <p:strVal val="#ppt_h"/>
                                          </p:val>
                                        </p:tav>
                                      </p:tavLst>
                                    </p:anim>
                                    <p:animEffect transition="in" filter="fade">
                                      <p:cBhvr>
                                        <p:cTn id="14" dur="750"/>
                                        <p:tgtEl>
                                          <p:spTgt spid="27"/>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750" fill="hold"/>
                                        <p:tgtEl>
                                          <p:spTgt spid="28"/>
                                        </p:tgtEl>
                                        <p:attrNameLst>
                                          <p:attrName>ppt_w</p:attrName>
                                        </p:attrNameLst>
                                      </p:cBhvr>
                                      <p:tavLst>
                                        <p:tav tm="0">
                                          <p:val>
                                            <p:fltVal val="0"/>
                                          </p:val>
                                        </p:tav>
                                        <p:tav tm="100000">
                                          <p:val>
                                            <p:strVal val="#ppt_w"/>
                                          </p:val>
                                        </p:tav>
                                      </p:tavLst>
                                    </p:anim>
                                    <p:anim calcmode="lin" valueType="num">
                                      <p:cBhvr>
                                        <p:cTn id="18" dur="750" fill="hold"/>
                                        <p:tgtEl>
                                          <p:spTgt spid="28"/>
                                        </p:tgtEl>
                                        <p:attrNameLst>
                                          <p:attrName>ppt_h</p:attrName>
                                        </p:attrNameLst>
                                      </p:cBhvr>
                                      <p:tavLst>
                                        <p:tav tm="0">
                                          <p:val>
                                            <p:fltVal val="0"/>
                                          </p:val>
                                        </p:tav>
                                        <p:tav tm="100000">
                                          <p:val>
                                            <p:strVal val="#ppt_h"/>
                                          </p:val>
                                        </p:tav>
                                      </p:tavLst>
                                    </p:anim>
                                    <p:animEffect transition="in" filter="fade">
                                      <p:cBhvr>
                                        <p:cTn id="19" dur="750"/>
                                        <p:tgtEl>
                                          <p:spTgt spid="28"/>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29"/>
                                        </p:tgtEl>
                                        <p:attrNameLst>
                                          <p:attrName>style.visibility</p:attrName>
                                        </p:attrNameLst>
                                      </p:cBhvr>
                                      <p:to>
                                        <p:strVal val="visible"/>
                                      </p:to>
                                    </p:set>
                                    <p:anim calcmode="lin" valueType="num">
                                      <p:cBhvr>
                                        <p:cTn id="22" dur="750" fill="hold"/>
                                        <p:tgtEl>
                                          <p:spTgt spid="29"/>
                                        </p:tgtEl>
                                        <p:attrNameLst>
                                          <p:attrName>ppt_w</p:attrName>
                                        </p:attrNameLst>
                                      </p:cBhvr>
                                      <p:tavLst>
                                        <p:tav tm="0">
                                          <p:val>
                                            <p:fltVal val="0"/>
                                          </p:val>
                                        </p:tav>
                                        <p:tav tm="100000">
                                          <p:val>
                                            <p:strVal val="#ppt_w"/>
                                          </p:val>
                                        </p:tav>
                                      </p:tavLst>
                                    </p:anim>
                                    <p:anim calcmode="lin" valueType="num">
                                      <p:cBhvr>
                                        <p:cTn id="23" dur="750" fill="hold"/>
                                        <p:tgtEl>
                                          <p:spTgt spid="29"/>
                                        </p:tgtEl>
                                        <p:attrNameLst>
                                          <p:attrName>ppt_h</p:attrName>
                                        </p:attrNameLst>
                                      </p:cBhvr>
                                      <p:tavLst>
                                        <p:tav tm="0">
                                          <p:val>
                                            <p:fltVal val="0"/>
                                          </p:val>
                                        </p:tav>
                                        <p:tav tm="100000">
                                          <p:val>
                                            <p:strVal val="#ppt_h"/>
                                          </p:val>
                                        </p:tav>
                                      </p:tavLst>
                                    </p:anim>
                                    <p:animEffect transition="in" filter="fade">
                                      <p:cBhvr>
                                        <p:cTn id="24" dur="750"/>
                                        <p:tgtEl>
                                          <p:spTgt spid="29"/>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30"/>
                                        </p:tgtEl>
                                        <p:attrNameLst>
                                          <p:attrName>style.visibility</p:attrName>
                                        </p:attrNameLst>
                                      </p:cBhvr>
                                      <p:to>
                                        <p:strVal val="visible"/>
                                      </p:to>
                                    </p:set>
                                    <p:anim calcmode="lin" valueType="num">
                                      <p:cBhvr>
                                        <p:cTn id="27" dur="750" fill="hold"/>
                                        <p:tgtEl>
                                          <p:spTgt spid="30"/>
                                        </p:tgtEl>
                                        <p:attrNameLst>
                                          <p:attrName>ppt_w</p:attrName>
                                        </p:attrNameLst>
                                      </p:cBhvr>
                                      <p:tavLst>
                                        <p:tav tm="0">
                                          <p:val>
                                            <p:fltVal val="0"/>
                                          </p:val>
                                        </p:tav>
                                        <p:tav tm="100000">
                                          <p:val>
                                            <p:strVal val="#ppt_w"/>
                                          </p:val>
                                        </p:tav>
                                      </p:tavLst>
                                    </p:anim>
                                    <p:anim calcmode="lin" valueType="num">
                                      <p:cBhvr>
                                        <p:cTn id="28" dur="750" fill="hold"/>
                                        <p:tgtEl>
                                          <p:spTgt spid="30"/>
                                        </p:tgtEl>
                                        <p:attrNameLst>
                                          <p:attrName>ppt_h</p:attrName>
                                        </p:attrNameLst>
                                      </p:cBhvr>
                                      <p:tavLst>
                                        <p:tav tm="0">
                                          <p:val>
                                            <p:fltVal val="0"/>
                                          </p:val>
                                        </p:tav>
                                        <p:tav tm="100000">
                                          <p:val>
                                            <p:strVal val="#ppt_h"/>
                                          </p:val>
                                        </p:tav>
                                      </p:tavLst>
                                    </p:anim>
                                    <p:animEffect transition="in" filter="fade">
                                      <p:cBhvr>
                                        <p:cTn id="29" dur="750"/>
                                        <p:tgtEl>
                                          <p:spTgt spid="30"/>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31"/>
                                        </p:tgtEl>
                                        <p:attrNameLst>
                                          <p:attrName>style.visibility</p:attrName>
                                        </p:attrNameLst>
                                      </p:cBhvr>
                                      <p:to>
                                        <p:strVal val="visible"/>
                                      </p:to>
                                    </p:set>
                                    <p:anim calcmode="lin" valueType="num">
                                      <p:cBhvr>
                                        <p:cTn id="32" dur="750" fill="hold"/>
                                        <p:tgtEl>
                                          <p:spTgt spid="31"/>
                                        </p:tgtEl>
                                        <p:attrNameLst>
                                          <p:attrName>ppt_w</p:attrName>
                                        </p:attrNameLst>
                                      </p:cBhvr>
                                      <p:tavLst>
                                        <p:tav tm="0">
                                          <p:val>
                                            <p:fltVal val="0"/>
                                          </p:val>
                                        </p:tav>
                                        <p:tav tm="100000">
                                          <p:val>
                                            <p:strVal val="#ppt_w"/>
                                          </p:val>
                                        </p:tav>
                                      </p:tavLst>
                                    </p:anim>
                                    <p:anim calcmode="lin" valueType="num">
                                      <p:cBhvr>
                                        <p:cTn id="33" dur="750" fill="hold"/>
                                        <p:tgtEl>
                                          <p:spTgt spid="31"/>
                                        </p:tgtEl>
                                        <p:attrNameLst>
                                          <p:attrName>ppt_h</p:attrName>
                                        </p:attrNameLst>
                                      </p:cBhvr>
                                      <p:tavLst>
                                        <p:tav tm="0">
                                          <p:val>
                                            <p:fltVal val="0"/>
                                          </p:val>
                                        </p:tav>
                                        <p:tav tm="100000">
                                          <p:val>
                                            <p:strVal val="#ppt_h"/>
                                          </p:val>
                                        </p:tav>
                                      </p:tavLst>
                                    </p:anim>
                                    <p:animEffect transition="in" filter="fade">
                                      <p:cBhvr>
                                        <p:cTn id="34" dur="750"/>
                                        <p:tgtEl>
                                          <p:spTgt spid="31"/>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2"/>
                                        </p:tgtEl>
                                        <p:attrNameLst>
                                          <p:attrName>style.visibility</p:attrName>
                                        </p:attrNameLst>
                                      </p:cBhvr>
                                      <p:to>
                                        <p:strVal val="visible"/>
                                      </p:to>
                                    </p:set>
                                    <p:anim calcmode="lin" valueType="num">
                                      <p:cBhvr>
                                        <p:cTn id="37" dur="750" fill="hold"/>
                                        <p:tgtEl>
                                          <p:spTgt spid="32"/>
                                        </p:tgtEl>
                                        <p:attrNameLst>
                                          <p:attrName>ppt_w</p:attrName>
                                        </p:attrNameLst>
                                      </p:cBhvr>
                                      <p:tavLst>
                                        <p:tav tm="0">
                                          <p:val>
                                            <p:fltVal val="0"/>
                                          </p:val>
                                        </p:tav>
                                        <p:tav tm="100000">
                                          <p:val>
                                            <p:strVal val="#ppt_w"/>
                                          </p:val>
                                        </p:tav>
                                      </p:tavLst>
                                    </p:anim>
                                    <p:anim calcmode="lin" valueType="num">
                                      <p:cBhvr>
                                        <p:cTn id="38" dur="750" fill="hold"/>
                                        <p:tgtEl>
                                          <p:spTgt spid="32"/>
                                        </p:tgtEl>
                                        <p:attrNameLst>
                                          <p:attrName>ppt_h</p:attrName>
                                        </p:attrNameLst>
                                      </p:cBhvr>
                                      <p:tavLst>
                                        <p:tav tm="0">
                                          <p:val>
                                            <p:fltVal val="0"/>
                                          </p:val>
                                        </p:tav>
                                        <p:tav tm="100000">
                                          <p:val>
                                            <p:strVal val="#ppt_h"/>
                                          </p:val>
                                        </p:tav>
                                      </p:tavLst>
                                    </p:anim>
                                    <p:animEffect transition="in" filter="fade">
                                      <p:cBhvr>
                                        <p:cTn id="39" dur="750"/>
                                        <p:tgtEl>
                                          <p:spTgt spid="3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750" fill="hold"/>
                                        <p:tgtEl>
                                          <p:spTgt spid="33"/>
                                        </p:tgtEl>
                                        <p:attrNameLst>
                                          <p:attrName>ppt_w</p:attrName>
                                        </p:attrNameLst>
                                      </p:cBhvr>
                                      <p:tavLst>
                                        <p:tav tm="0">
                                          <p:val>
                                            <p:fltVal val="0"/>
                                          </p:val>
                                        </p:tav>
                                        <p:tav tm="100000">
                                          <p:val>
                                            <p:strVal val="#ppt_w"/>
                                          </p:val>
                                        </p:tav>
                                      </p:tavLst>
                                    </p:anim>
                                    <p:anim calcmode="lin" valueType="num">
                                      <p:cBhvr>
                                        <p:cTn id="43" dur="750" fill="hold"/>
                                        <p:tgtEl>
                                          <p:spTgt spid="33"/>
                                        </p:tgtEl>
                                        <p:attrNameLst>
                                          <p:attrName>ppt_h</p:attrName>
                                        </p:attrNameLst>
                                      </p:cBhvr>
                                      <p:tavLst>
                                        <p:tav tm="0">
                                          <p:val>
                                            <p:fltVal val="0"/>
                                          </p:val>
                                        </p:tav>
                                        <p:tav tm="100000">
                                          <p:val>
                                            <p:strVal val="#ppt_h"/>
                                          </p:val>
                                        </p:tav>
                                      </p:tavLst>
                                    </p:anim>
                                    <p:animEffect transition="in" filter="fade">
                                      <p:cBhvr>
                                        <p:cTn id="44" dur="750"/>
                                        <p:tgtEl>
                                          <p:spTgt spid="3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750" fill="hold"/>
                                        <p:tgtEl>
                                          <p:spTgt spid="34"/>
                                        </p:tgtEl>
                                        <p:attrNameLst>
                                          <p:attrName>ppt_w</p:attrName>
                                        </p:attrNameLst>
                                      </p:cBhvr>
                                      <p:tavLst>
                                        <p:tav tm="0">
                                          <p:val>
                                            <p:fltVal val="0"/>
                                          </p:val>
                                        </p:tav>
                                        <p:tav tm="100000">
                                          <p:val>
                                            <p:strVal val="#ppt_w"/>
                                          </p:val>
                                        </p:tav>
                                      </p:tavLst>
                                    </p:anim>
                                    <p:anim calcmode="lin" valueType="num">
                                      <p:cBhvr>
                                        <p:cTn id="48" dur="750" fill="hold"/>
                                        <p:tgtEl>
                                          <p:spTgt spid="34"/>
                                        </p:tgtEl>
                                        <p:attrNameLst>
                                          <p:attrName>ppt_h</p:attrName>
                                        </p:attrNameLst>
                                      </p:cBhvr>
                                      <p:tavLst>
                                        <p:tav tm="0">
                                          <p:val>
                                            <p:fltVal val="0"/>
                                          </p:val>
                                        </p:tav>
                                        <p:tav tm="100000">
                                          <p:val>
                                            <p:strVal val="#ppt_h"/>
                                          </p:val>
                                        </p:tav>
                                      </p:tavLst>
                                    </p:anim>
                                    <p:animEffect transition="in" filter="fade">
                                      <p:cBhvr>
                                        <p:cTn id="49" dur="750"/>
                                        <p:tgtEl>
                                          <p:spTgt spid="34"/>
                                        </p:tgtEl>
                                      </p:cBhvr>
                                    </p:animEffect>
                                  </p:childTnLst>
                                </p:cTn>
                              </p:par>
                            </p:childTnLst>
                          </p:cTn>
                        </p:par>
                        <p:par>
                          <p:cTn id="50" fill="hold">
                            <p:stCondLst>
                              <p:cond delay="1050"/>
                            </p:stCondLst>
                            <p:childTnLst>
                              <p:par>
                                <p:cTn id="51" presetID="31" presetClass="entr" presetSubtype="0" fill="hold" grpId="0" nodeType="afterEffect">
                                  <p:stCondLst>
                                    <p:cond delay="0"/>
                                  </p:stCondLst>
                                  <p:iterate type="lt">
                                    <p:tmPct val="5000"/>
                                  </p:iterate>
                                  <p:childTnLst>
                                    <p:set>
                                      <p:cBhvr>
                                        <p:cTn id="52" dur="1" fill="hold">
                                          <p:stCondLst>
                                            <p:cond delay="0"/>
                                          </p:stCondLst>
                                        </p:cTn>
                                        <p:tgtEl>
                                          <p:spTgt spid="35"/>
                                        </p:tgtEl>
                                        <p:attrNameLst>
                                          <p:attrName>style.visibility</p:attrName>
                                        </p:attrNameLst>
                                      </p:cBhvr>
                                      <p:to>
                                        <p:strVal val="visible"/>
                                      </p:to>
                                    </p:set>
                                    <p:anim calcmode="lin" valueType="num">
                                      <p:cBhvr>
                                        <p:cTn id="53" dur="750" fill="hold"/>
                                        <p:tgtEl>
                                          <p:spTgt spid="35"/>
                                        </p:tgtEl>
                                        <p:attrNameLst>
                                          <p:attrName>ppt_w</p:attrName>
                                        </p:attrNameLst>
                                      </p:cBhvr>
                                      <p:tavLst>
                                        <p:tav tm="0">
                                          <p:val>
                                            <p:fltVal val="0"/>
                                          </p:val>
                                        </p:tav>
                                        <p:tav tm="100000">
                                          <p:val>
                                            <p:strVal val="#ppt_w"/>
                                          </p:val>
                                        </p:tav>
                                      </p:tavLst>
                                    </p:anim>
                                    <p:anim calcmode="lin" valueType="num">
                                      <p:cBhvr>
                                        <p:cTn id="54" dur="750" fill="hold"/>
                                        <p:tgtEl>
                                          <p:spTgt spid="35"/>
                                        </p:tgtEl>
                                        <p:attrNameLst>
                                          <p:attrName>ppt_h</p:attrName>
                                        </p:attrNameLst>
                                      </p:cBhvr>
                                      <p:tavLst>
                                        <p:tav tm="0">
                                          <p:val>
                                            <p:fltVal val="0"/>
                                          </p:val>
                                        </p:tav>
                                        <p:tav tm="100000">
                                          <p:val>
                                            <p:strVal val="#ppt_h"/>
                                          </p:val>
                                        </p:tav>
                                      </p:tavLst>
                                    </p:anim>
                                    <p:anim calcmode="lin" valueType="num">
                                      <p:cBhvr>
                                        <p:cTn id="55" dur="750" fill="hold"/>
                                        <p:tgtEl>
                                          <p:spTgt spid="35"/>
                                        </p:tgtEl>
                                        <p:attrNameLst>
                                          <p:attrName>style.rotation</p:attrName>
                                        </p:attrNameLst>
                                      </p:cBhvr>
                                      <p:tavLst>
                                        <p:tav tm="0">
                                          <p:val>
                                            <p:fltVal val="90"/>
                                          </p:val>
                                        </p:tav>
                                        <p:tav tm="100000">
                                          <p:val>
                                            <p:fltVal val="0"/>
                                          </p:val>
                                        </p:tav>
                                      </p:tavLst>
                                    </p:anim>
                                    <p:animEffect transition="in" filter="fade">
                                      <p:cBhvr>
                                        <p:cTn id="56" dur="750"/>
                                        <p:tgtEl>
                                          <p:spTgt spid="35"/>
                                        </p:tgtEl>
                                      </p:cBhvr>
                                    </p:animEffect>
                                  </p:childTnLst>
                                </p:cTn>
                              </p:par>
                            </p:childTnLst>
                          </p:cTn>
                        </p:par>
                        <p:par>
                          <p:cTn id="57" fill="hold">
                            <p:stCondLst>
                              <p:cond delay="1800"/>
                            </p:stCondLst>
                            <p:childTnLst>
                              <p:par>
                                <p:cTn id="58" presetID="22" presetClass="entr" presetSubtype="8" fill="hold"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left)">
                                      <p:cBhvr>
                                        <p:cTn id="60" dur="500"/>
                                        <p:tgtEl>
                                          <p:spTgt spid="38"/>
                                        </p:tgtEl>
                                      </p:cBhvr>
                                    </p:animEffect>
                                  </p:childTnLst>
                                </p:cTn>
                              </p:par>
                              <p:par>
                                <p:cTn id="61" presetID="22" presetClass="entr" presetSubtype="2"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right)">
                                      <p:cBhvr>
                                        <p:cTn id="63" dur="500"/>
                                        <p:tgtEl>
                                          <p:spTgt spid="39"/>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p:cTn id="66" dur="500" fill="hold"/>
                                        <p:tgtEl>
                                          <p:spTgt spid="36"/>
                                        </p:tgtEl>
                                        <p:attrNameLst>
                                          <p:attrName>ppt_w</p:attrName>
                                        </p:attrNameLst>
                                      </p:cBhvr>
                                      <p:tavLst>
                                        <p:tav tm="0">
                                          <p:val>
                                            <p:fltVal val="0"/>
                                          </p:val>
                                        </p:tav>
                                        <p:tav tm="100000">
                                          <p:val>
                                            <p:strVal val="#ppt_w"/>
                                          </p:val>
                                        </p:tav>
                                      </p:tavLst>
                                    </p:anim>
                                    <p:anim calcmode="lin" valueType="num">
                                      <p:cBhvr>
                                        <p:cTn id="67" dur="500" fill="hold"/>
                                        <p:tgtEl>
                                          <p:spTgt spid="36"/>
                                        </p:tgtEl>
                                        <p:attrNameLst>
                                          <p:attrName>ppt_h</p:attrName>
                                        </p:attrNameLst>
                                      </p:cBhvr>
                                      <p:tavLst>
                                        <p:tav tm="0">
                                          <p:val>
                                            <p:fltVal val="0"/>
                                          </p:val>
                                        </p:tav>
                                        <p:tav tm="100000">
                                          <p:val>
                                            <p:strVal val="#ppt_h"/>
                                          </p:val>
                                        </p:tav>
                                      </p:tavLst>
                                    </p:anim>
                                    <p:animEffect transition="in" filter="fade">
                                      <p:cBhvr>
                                        <p:cTn id="68" dur="500"/>
                                        <p:tgtEl>
                                          <p:spTgt spid="36"/>
                                        </p:tgtEl>
                                      </p:cBhvr>
                                    </p:animEffect>
                                  </p:childTnLst>
                                </p:cTn>
                              </p:par>
                            </p:childTnLst>
                          </p:cTn>
                        </p:par>
                        <p:par>
                          <p:cTn id="69" fill="hold">
                            <p:stCondLst>
                              <p:cond delay="2300"/>
                            </p:stCondLst>
                            <p:childTnLst>
                              <p:par>
                                <p:cTn id="70" presetID="31" presetClass="entr" presetSubtype="0"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p:cTn id="72" dur="1000" fill="hold"/>
                                        <p:tgtEl>
                                          <p:spTgt spid="37"/>
                                        </p:tgtEl>
                                        <p:attrNameLst>
                                          <p:attrName>ppt_w</p:attrName>
                                        </p:attrNameLst>
                                      </p:cBhvr>
                                      <p:tavLst>
                                        <p:tav tm="0">
                                          <p:val>
                                            <p:fltVal val="0"/>
                                          </p:val>
                                        </p:tav>
                                        <p:tav tm="100000">
                                          <p:val>
                                            <p:strVal val="#ppt_w"/>
                                          </p:val>
                                        </p:tav>
                                      </p:tavLst>
                                    </p:anim>
                                    <p:anim calcmode="lin" valueType="num">
                                      <p:cBhvr>
                                        <p:cTn id="73" dur="1000" fill="hold"/>
                                        <p:tgtEl>
                                          <p:spTgt spid="37"/>
                                        </p:tgtEl>
                                        <p:attrNameLst>
                                          <p:attrName>ppt_h</p:attrName>
                                        </p:attrNameLst>
                                      </p:cBhvr>
                                      <p:tavLst>
                                        <p:tav tm="0">
                                          <p:val>
                                            <p:fltVal val="0"/>
                                          </p:val>
                                        </p:tav>
                                        <p:tav tm="100000">
                                          <p:val>
                                            <p:strVal val="#ppt_h"/>
                                          </p:val>
                                        </p:tav>
                                      </p:tavLst>
                                    </p:anim>
                                    <p:anim calcmode="lin" valueType="num">
                                      <p:cBhvr>
                                        <p:cTn id="74" dur="1000" fill="hold"/>
                                        <p:tgtEl>
                                          <p:spTgt spid="37"/>
                                        </p:tgtEl>
                                        <p:attrNameLst>
                                          <p:attrName>style.rotation</p:attrName>
                                        </p:attrNameLst>
                                      </p:cBhvr>
                                      <p:tavLst>
                                        <p:tav tm="0">
                                          <p:val>
                                            <p:fltVal val="90"/>
                                          </p:val>
                                        </p:tav>
                                        <p:tav tm="100000">
                                          <p:val>
                                            <p:fltVal val="0"/>
                                          </p:val>
                                        </p:tav>
                                      </p:tavLst>
                                    </p:anim>
                                    <p:animEffect transition="in" filter="fade">
                                      <p:cBhvr>
                                        <p:cTn id="75"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6" grpId="0"/>
      <p:bldP spid="3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5" name="Picture 9" descr="E:\openmind\IA002\picture\微信图片_20181118040746.jpg"/>
          <p:cNvPicPr>
            <a:picLocks noChangeAspect="1" noChangeArrowheads="1"/>
          </p:cNvPicPr>
          <p:nvPr/>
        </p:nvPicPr>
        <p:blipFill>
          <a:blip r:embed="rId3" cstate="print"/>
          <a:srcRect/>
          <a:stretch>
            <a:fillRect/>
          </a:stretch>
        </p:blipFill>
        <p:spPr bwMode="auto">
          <a:xfrm flipH="1">
            <a:off x="1913939" y="294968"/>
            <a:ext cx="1368451" cy="1377058"/>
          </a:xfrm>
          <a:prstGeom prst="rect">
            <a:avLst/>
          </a:prstGeom>
          <a:ln>
            <a:noFill/>
          </a:ln>
          <a:effectLst>
            <a:outerShdw blurRad="292100" dist="139700" dir="2700000" algn="tl" rotWithShape="0">
              <a:srgbClr val="333333">
                <a:alpha val="65000"/>
              </a:srgbClr>
            </a:outerShdw>
          </a:effectLst>
        </p:spPr>
      </p:pic>
      <p:pic>
        <p:nvPicPr>
          <p:cNvPr id="4106" name="Picture 10" descr="E:\openmind\IA002\picture\微信图片_20181118040700.jpg"/>
          <p:cNvPicPr>
            <a:picLocks noChangeAspect="1" noChangeArrowheads="1"/>
          </p:cNvPicPr>
          <p:nvPr/>
        </p:nvPicPr>
        <p:blipFill>
          <a:blip r:embed="rId4" cstate="print"/>
          <a:srcRect/>
          <a:stretch>
            <a:fillRect/>
          </a:stretch>
        </p:blipFill>
        <p:spPr bwMode="auto">
          <a:xfrm flipH="1">
            <a:off x="496138" y="2792984"/>
            <a:ext cx="1321816" cy="1321816"/>
          </a:xfrm>
          <a:prstGeom prst="rect">
            <a:avLst/>
          </a:prstGeom>
          <a:ln>
            <a:noFill/>
          </a:ln>
          <a:effectLst>
            <a:outerShdw blurRad="292100" dist="139700" dir="2700000" algn="tl" rotWithShape="0">
              <a:srgbClr val="333333">
                <a:alpha val="65000"/>
              </a:srgbClr>
            </a:outerShdw>
          </a:effectLst>
        </p:spPr>
      </p:pic>
      <p:pic>
        <p:nvPicPr>
          <p:cNvPr id="4107" name="Picture 11" descr="E:\openmind\IA002\picture\微信图片_20181118040720.jpg"/>
          <p:cNvPicPr>
            <a:picLocks noChangeAspect="1" noChangeArrowheads="1"/>
          </p:cNvPicPr>
          <p:nvPr/>
        </p:nvPicPr>
        <p:blipFill>
          <a:blip r:embed="rId5" cstate="print"/>
          <a:srcRect/>
          <a:stretch>
            <a:fillRect/>
          </a:stretch>
        </p:blipFill>
        <p:spPr bwMode="auto">
          <a:xfrm flipH="1">
            <a:off x="2019268" y="3315376"/>
            <a:ext cx="1463103" cy="1463103"/>
          </a:xfrm>
          <a:prstGeom prst="rect">
            <a:avLst/>
          </a:prstGeom>
          <a:ln>
            <a:noFill/>
          </a:ln>
          <a:effectLst>
            <a:outerShdw blurRad="292100" dist="139700" dir="2700000" algn="tl" rotWithShape="0">
              <a:srgbClr val="333333">
                <a:alpha val="65000"/>
              </a:srgbClr>
            </a:outerShdw>
          </a:effectLst>
        </p:spPr>
      </p:pic>
      <p:pic>
        <p:nvPicPr>
          <p:cNvPr id="4108" name="Picture 12" descr="E:\openmind\IA002\picture\微信图片_20181118040726.jpg"/>
          <p:cNvPicPr>
            <a:picLocks noChangeAspect="1" noChangeArrowheads="1"/>
          </p:cNvPicPr>
          <p:nvPr/>
        </p:nvPicPr>
        <p:blipFill>
          <a:blip r:embed="rId6" cstate="print"/>
          <a:srcRect/>
          <a:stretch>
            <a:fillRect/>
          </a:stretch>
        </p:blipFill>
        <p:spPr bwMode="auto">
          <a:xfrm flipH="1">
            <a:off x="250727" y="1135627"/>
            <a:ext cx="1433001" cy="1433001"/>
          </a:xfrm>
          <a:prstGeom prst="rect">
            <a:avLst/>
          </a:prstGeom>
          <a:ln>
            <a:noFill/>
          </a:ln>
          <a:effectLst>
            <a:outerShdw blurRad="292100" dist="139700" dir="2700000" algn="tl" rotWithShape="0">
              <a:srgbClr val="333333">
                <a:alpha val="65000"/>
              </a:srgbClr>
            </a:outerShdw>
          </a:effectLst>
        </p:spPr>
      </p:pic>
      <p:pic>
        <p:nvPicPr>
          <p:cNvPr id="4109" name="Picture 13" descr="E:\openmind\IA002\picture\微信图片_20181118040731.jpg"/>
          <p:cNvPicPr>
            <a:picLocks noChangeAspect="1" noChangeArrowheads="1"/>
          </p:cNvPicPr>
          <p:nvPr/>
        </p:nvPicPr>
        <p:blipFill>
          <a:blip r:embed="rId7" cstate="print"/>
          <a:srcRect/>
          <a:stretch>
            <a:fillRect/>
          </a:stretch>
        </p:blipFill>
        <p:spPr bwMode="auto">
          <a:xfrm flipH="1">
            <a:off x="267338" y="4401543"/>
            <a:ext cx="1372755" cy="1372755"/>
          </a:xfrm>
          <a:prstGeom prst="rect">
            <a:avLst/>
          </a:prstGeom>
          <a:ln>
            <a:noFill/>
          </a:ln>
          <a:effectLst>
            <a:outerShdw blurRad="292100" dist="139700" dir="2700000" algn="tl" rotWithShape="0">
              <a:srgbClr val="333333">
                <a:alpha val="65000"/>
              </a:srgbClr>
            </a:outerShdw>
          </a:effectLst>
        </p:spPr>
      </p:pic>
      <p:pic>
        <p:nvPicPr>
          <p:cNvPr id="4110" name="Picture 14" descr="E:\openmind\IA002\picture\微信图片_20181118040736.jpg"/>
          <p:cNvPicPr>
            <a:picLocks noChangeAspect="1" noChangeArrowheads="1"/>
          </p:cNvPicPr>
          <p:nvPr/>
        </p:nvPicPr>
        <p:blipFill>
          <a:blip r:embed="rId8" cstate="print"/>
          <a:srcRect/>
          <a:stretch>
            <a:fillRect/>
          </a:stretch>
        </p:blipFill>
        <p:spPr bwMode="auto">
          <a:xfrm flipH="1">
            <a:off x="1827534" y="5040937"/>
            <a:ext cx="1433606" cy="1433606"/>
          </a:xfrm>
          <a:prstGeom prst="rect">
            <a:avLst/>
          </a:prstGeom>
          <a:ln>
            <a:noFill/>
          </a:ln>
          <a:effectLst>
            <a:outerShdw blurRad="292100" dist="139700" dir="2700000" algn="tl" rotWithShape="0">
              <a:srgbClr val="333333">
                <a:alpha val="65000"/>
              </a:srgbClr>
            </a:outerShdw>
          </a:effectLst>
        </p:spPr>
      </p:pic>
      <p:pic>
        <p:nvPicPr>
          <p:cNvPr id="4111" name="Picture 15" descr="E:\openmind\IA002\picture\微信图片_20181118040741.jpg"/>
          <p:cNvPicPr>
            <a:picLocks noChangeAspect="1" noChangeArrowheads="1"/>
          </p:cNvPicPr>
          <p:nvPr/>
        </p:nvPicPr>
        <p:blipFill>
          <a:blip r:embed="rId9" cstate="print"/>
          <a:srcRect/>
          <a:stretch>
            <a:fillRect/>
          </a:stretch>
        </p:blipFill>
        <p:spPr bwMode="auto">
          <a:xfrm flipH="1">
            <a:off x="2185563" y="1840550"/>
            <a:ext cx="1377058" cy="1377058"/>
          </a:xfrm>
          <a:prstGeom prst="rect">
            <a:avLst/>
          </a:prstGeom>
          <a:ln>
            <a:noFill/>
          </a:ln>
          <a:effectLst>
            <a:outerShdw blurRad="292100" dist="139700" dir="2700000" algn="tl" rotWithShape="0">
              <a:srgbClr val="333333">
                <a:alpha val="65000"/>
              </a:srgbClr>
            </a:outerShdw>
          </a:effectLst>
        </p:spPr>
      </p:pic>
      <p:pic>
        <p:nvPicPr>
          <p:cNvPr id="4112" name="Picture 16" descr="E:\openmind\IA002\picture\68747470733a2f2f7773332e73696e61696d672e636e2f6c617267652f303036744e6252776779316678346c746b6b6439636a3330786f306e637770772e6a7067.jpg"/>
          <p:cNvPicPr>
            <a:picLocks noChangeAspect="1" noChangeArrowheads="1"/>
          </p:cNvPicPr>
          <p:nvPr/>
        </p:nvPicPr>
        <p:blipFill>
          <a:blip r:embed="rId10" cstate="print"/>
          <a:srcRect/>
          <a:stretch>
            <a:fillRect/>
          </a:stretch>
        </p:blipFill>
        <p:spPr bwMode="auto">
          <a:xfrm>
            <a:off x="3794759" y="195032"/>
            <a:ext cx="2788921" cy="2210521"/>
          </a:xfrm>
          <a:prstGeom prst="rect">
            <a:avLst/>
          </a:prstGeom>
          <a:ln>
            <a:noFill/>
          </a:ln>
          <a:effectLst>
            <a:outerShdw blurRad="292100" dist="139700" dir="2700000" algn="tl" rotWithShape="0">
              <a:srgbClr val="333333">
                <a:alpha val="65000"/>
              </a:srgbClr>
            </a:outerShdw>
          </a:effectLst>
        </p:spPr>
      </p:pic>
      <p:pic>
        <p:nvPicPr>
          <p:cNvPr id="4113" name="Picture 17" descr="E:\openmind\IA002\picture\2.png"/>
          <p:cNvPicPr>
            <a:picLocks noChangeAspect="1" noChangeArrowheads="1"/>
          </p:cNvPicPr>
          <p:nvPr/>
        </p:nvPicPr>
        <p:blipFill>
          <a:blip r:embed="rId11" cstate="print"/>
          <a:srcRect/>
          <a:stretch>
            <a:fillRect/>
          </a:stretch>
        </p:blipFill>
        <p:spPr bwMode="auto">
          <a:xfrm rot="10800000" flipH="1" flipV="1">
            <a:off x="6736564" y="533400"/>
            <a:ext cx="5001663" cy="1781276"/>
          </a:xfrm>
          <a:prstGeom prst="rect">
            <a:avLst/>
          </a:prstGeom>
          <a:ln>
            <a:noFill/>
          </a:ln>
          <a:effectLst>
            <a:outerShdw blurRad="292100" dist="139700" dir="2700000" algn="tl" rotWithShape="0">
              <a:srgbClr val="333333">
                <a:alpha val="65000"/>
              </a:srgbClr>
            </a:outerShdw>
          </a:effectLst>
        </p:spPr>
      </p:pic>
      <p:pic>
        <p:nvPicPr>
          <p:cNvPr id="4114" name="Picture 18" descr="E:\openmind\IA002\picture\68747470733a2f2f692e696d6775722e636f6d2f587869374779732e6a7067.jpg"/>
          <p:cNvPicPr>
            <a:picLocks noChangeAspect="1" noChangeArrowheads="1"/>
          </p:cNvPicPr>
          <p:nvPr/>
        </p:nvPicPr>
        <p:blipFill>
          <a:blip r:embed="rId12" cstate="print"/>
          <a:srcRect/>
          <a:stretch>
            <a:fillRect/>
          </a:stretch>
        </p:blipFill>
        <p:spPr bwMode="auto">
          <a:xfrm>
            <a:off x="3901438" y="2804160"/>
            <a:ext cx="2819401" cy="2666920"/>
          </a:xfrm>
          <a:prstGeom prst="rect">
            <a:avLst/>
          </a:prstGeom>
          <a:ln>
            <a:noFill/>
          </a:ln>
          <a:effectLst>
            <a:outerShdw blurRad="292100" dist="139700" dir="2700000" algn="tl" rotWithShape="0">
              <a:srgbClr val="333333">
                <a:alpha val="65000"/>
              </a:srgbClr>
            </a:outerShdw>
          </a:effectLst>
        </p:spPr>
      </p:pic>
      <p:pic>
        <p:nvPicPr>
          <p:cNvPr id="4116" name="Picture 20" descr="E:\openmind\IA002\picture\68747470733a2f2f7773312e73696e61696d672e636e2f6c617267652f37306533313339626779316678306f646d3074726d6a3231786d30736d67786a2e6a7067.jpg"/>
          <p:cNvPicPr>
            <a:picLocks noChangeAspect="1" noChangeArrowheads="1"/>
          </p:cNvPicPr>
          <p:nvPr/>
        </p:nvPicPr>
        <p:blipFill>
          <a:blip r:embed="rId13" cstate="print"/>
          <a:srcRect/>
          <a:stretch>
            <a:fillRect/>
          </a:stretch>
        </p:blipFill>
        <p:spPr bwMode="auto">
          <a:xfrm flipH="1">
            <a:off x="-12013416" y="5798122"/>
            <a:ext cx="6174591" cy="2537841"/>
          </a:xfrm>
          <a:prstGeom prst="rect">
            <a:avLst/>
          </a:prstGeom>
          <a:noFill/>
        </p:spPr>
      </p:pic>
      <p:pic>
        <p:nvPicPr>
          <p:cNvPr id="1026" name="Picture 2" descr="E:\openmind\IA002\picture\68747470733a2f2f75706c6f61642d696d616765732e6a69616e7368752e696f2f75706c6f61645f696d616765732f3239343934382d313233346639643438656537623233352e706e673f696d6167654d6f6772322f6175746f2d6f7269656e742f73747269702537436.png"/>
          <p:cNvPicPr>
            <a:picLocks noChangeAspect="1" noChangeArrowheads="1"/>
          </p:cNvPicPr>
          <p:nvPr/>
        </p:nvPicPr>
        <p:blipFill>
          <a:blip r:embed="rId14" cstate="print"/>
          <a:srcRect/>
          <a:stretch>
            <a:fillRect/>
          </a:stretch>
        </p:blipFill>
        <p:spPr bwMode="auto">
          <a:xfrm>
            <a:off x="7397432" y="2606040"/>
            <a:ext cx="3034173" cy="2072640"/>
          </a:xfrm>
          <a:prstGeom prst="rect">
            <a:avLst/>
          </a:prstGeom>
          <a:ln>
            <a:noFill/>
          </a:ln>
          <a:effectLst>
            <a:outerShdw blurRad="292100" dist="139700" dir="2700000" algn="tl" rotWithShape="0">
              <a:srgbClr val="333333">
                <a:alpha val="65000"/>
              </a:srgbClr>
            </a:outerShdw>
          </a:effectLst>
        </p:spPr>
      </p:pic>
      <p:pic>
        <p:nvPicPr>
          <p:cNvPr id="1027" name="Picture 3" descr="E:\openmind\IA002\picture\68747470733a2f2f7773312e73696e61696d672e636e2f6c617267652f37306533313339626779316678306f646d3074726d6a3231786d30736d67786a2e6a7067.jpg"/>
          <p:cNvPicPr>
            <a:picLocks noChangeAspect="1" noChangeArrowheads="1"/>
          </p:cNvPicPr>
          <p:nvPr/>
        </p:nvPicPr>
        <p:blipFill>
          <a:blip r:embed="rId15" cstate="print"/>
          <a:srcRect/>
          <a:stretch>
            <a:fillRect/>
          </a:stretch>
        </p:blipFill>
        <p:spPr bwMode="auto">
          <a:xfrm>
            <a:off x="6139815" y="4668782"/>
            <a:ext cx="4848225" cy="19926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3359151100"/>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10"/>
                                        </p:tgtEl>
                                        <p:attrNameLst>
                                          <p:attrName>style.visibility</p:attrName>
                                        </p:attrNameLst>
                                      </p:cBhvr>
                                      <p:to>
                                        <p:strVal val="visible"/>
                                      </p:to>
                                    </p:set>
                                    <p:animEffect transition="in" filter="blinds(horizontal)">
                                      <p:cBhvr>
                                        <p:cTn id="7" dur="500"/>
                                        <p:tgtEl>
                                          <p:spTgt spid="41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08"/>
                                        </p:tgtEl>
                                        <p:attrNameLst>
                                          <p:attrName>style.visibility</p:attrName>
                                        </p:attrNameLst>
                                      </p:cBhvr>
                                      <p:to>
                                        <p:strVal val="visible"/>
                                      </p:to>
                                    </p:set>
                                    <p:animEffect transition="in" filter="blinds(horizontal)">
                                      <p:cBhvr>
                                        <p:cTn id="12" dur="500"/>
                                        <p:tgtEl>
                                          <p:spTgt spid="410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107"/>
                                        </p:tgtEl>
                                        <p:attrNameLst>
                                          <p:attrName>style.visibility</p:attrName>
                                        </p:attrNameLst>
                                      </p:cBhvr>
                                      <p:to>
                                        <p:strVal val="visible"/>
                                      </p:to>
                                    </p:set>
                                    <p:animEffect transition="in" filter="blinds(horizontal)">
                                      <p:cBhvr>
                                        <p:cTn id="17" dur="500"/>
                                        <p:tgtEl>
                                          <p:spTgt spid="410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109"/>
                                        </p:tgtEl>
                                        <p:attrNameLst>
                                          <p:attrName>style.visibility</p:attrName>
                                        </p:attrNameLst>
                                      </p:cBhvr>
                                      <p:to>
                                        <p:strVal val="visible"/>
                                      </p:to>
                                    </p:set>
                                    <p:animEffect transition="in" filter="blinds(horizontal)">
                                      <p:cBhvr>
                                        <p:cTn id="22" dur="500"/>
                                        <p:tgtEl>
                                          <p:spTgt spid="410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111"/>
                                        </p:tgtEl>
                                        <p:attrNameLst>
                                          <p:attrName>style.visibility</p:attrName>
                                        </p:attrNameLst>
                                      </p:cBhvr>
                                      <p:to>
                                        <p:strVal val="visible"/>
                                      </p:to>
                                    </p:set>
                                    <p:animEffect transition="in" filter="blinds(horizontal)">
                                      <p:cBhvr>
                                        <p:cTn id="27" dur="500"/>
                                        <p:tgtEl>
                                          <p:spTgt spid="41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106"/>
                                        </p:tgtEl>
                                        <p:attrNameLst>
                                          <p:attrName>style.visibility</p:attrName>
                                        </p:attrNameLst>
                                      </p:cBhvr>
                                      <p:to>
                                        <p:strVal val="visible"/>
                                      </p:to>
                                    </p:set>
                                    <p:animEffect transition="in" filter="blinds(horizontal)">
                                      <p:cBhvr>
                                        <p:cTn id="32" dur="500"/>
                                        <p:tgtEl>
                                          <p:spTgt spid="410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105"/>
                                        </p:tgtEl>
                                        <p:attrNameLst>
                                          <p:attrName>style.visibility</p:attrName>
                                        </p:attrNameLst>
                                      </p:cBhvr>
                                      <p:to>
                                        <p:strVal val="visible"/>
                                      </p:to>
                                    </p:set>
                                    <p:animEffect transition="in" filter="blinds(horizontal)">
                                      <p:cBhvr>
                                        <p:cTn id="37" dur="500"/>
                                        <p:tgtEl>
                                          <p:spTgt spid="410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112"/>
                                        </p:tgtEl>
                                        <p:attrNameLst>
                                          <p:attrName>style.visibility</p:attrName>
                                        </p:attrNameLst>
                                      </p:cBhvr>
                                      <p:to>
                                        <p:strVal val="visible"/>
                                      </p:to>
                                    </p:set>
                                    <p:animEffect transition="in" filter="blinds(horizontal)">
                                      <p:cBhvr>
                                        <p:cTn id="42" dur="500"/>
                                        <p:tgtEl>
                                          <p:spTgt spid="4112"/>
                                        </p:tgtEl>
                                      </p:cBhvr>
                                    </p:animEffect>
                                  </p:childTnLst>
                                </p:cTn>
                              </p:par>
                              <p:par>
                                <p:cTn id="43" presetID="3" presetClass="entr" presetSubtype="10" fill="hold" nodeType="withEffect">
                                  <p:stCondLst>
                                    <p:cond delay="0"/>
                                  </p:stCondLst>
                                  <p:childTnLst>
                                    <p:set>
                                      <p:cBhvr>
                                        <p:cTn id="44" dur="1" fill="hold">
                                          <p:stCondLst>
                                            <p:cond delay="0"/>
                                          </p:stCondLst>
                                        </p:cTn>
                                        <p:tgtEl>
                                          <p:spTgt spid="4114"/>
                                        </p:tgtEl>
                                        <p:attrNameLst>
                                          <p:attrName>style.visibility</p:attrName>
                                        </p:attrNameLst>
                                      </p:cBhvr>
                                      <p:to>
                                        <p:strVal val="visible"/>
                                      </p:to>
                                    </p:set>
                                    <p:animEffect transition="in" filter="blinds(horizontal)">
                                      <p:cBhvr>
                                        <p:cTn id="45" dur="500"/>
                                        <p:tgtEl>
                                          <p:spTgt spid="4114"/>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4113"/>
                                        </p:tgtEl>
                                        <p:attrNameLst>
                                          <p:attrName>style.visibility</p:attrName>
                                        </p:attrNameLst>
                                      </p:cBhvr>
                                      <p:to>
                                        <p:strVal val="visible"/>
                                      </p:to>
                                    </p:set>
                                    <p:animEffect transition="in" filter="blinds(horizontal)">
                                      <p:cBhvr>
                                        <p:cTn id="50" dur="500"/>
                                        <p:tgtEl>
                                          <p:spTgt spid="4113"/>
                                        </p:tgtEl>
                                      </p:cBhvr>
                                    </p:animEffect>
                                  </p:childTnLst>
                                </p:cTn>
                              </p:par>
                              <p:par>
                                <p:cTn id="51" presetID="3" presetClass="entr" presetSubtype="1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blinds(horizontal)">
                                      <p:cBhvr>
                                        <p:cTn id="53" dur="500"/>
                                        <p:tgtEl>
                                          <p:spTgt spid="1026"/>
                                        </p:tgtEl>
                                      </p:cBhvr>
                                    </p:animEffect>
                                  </p:childTnLst>
                                </p:cTn>
                              </p:par>
                              <p:par>
                                <p:cTn id="54" presetID="3" presetClass="entr" presetSubtype="10" fill="hold" nodeType="withEffect">
                                  <p:stCondLst>
                                    <p:cond delay="0"/>
                                  </p:stCondLst>
                                  <p:childTnLst>
                                    <p:set>
                                      <p:cBhvr>
                                        <p:cTn id="55" dur="1" fill="hold">
                                          <p:stCondLst>
                                            <p:cond delay="0"/>
                                          </p:stCondLst>
                                        </p:cTn>
                                        <p:tgtEl>
                                          <p:spTgt spid="1027"/>
                                        </p:tgtEl>
                                        <p:attrNameLst>
                                          <p:attrName>style.visibility</p:attrName>
                                        </p:attrNameLst>
                                      </p:cBhvr>
                                      <p:to>
                                        <p:strVal val="visible"/>
                                      </p:to>
                                    </p:set>
                                    <p:animEffect transition="in" filter="blinds(horizontal)">
                                      <p:cBhvr>
                                        <p:cTn id="56"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组合 182"/>
          <p:cNvGrpSpPr/>
          <p:nvPr/>
        </p:nvGrpSpPr>
        <p:grpSpPr>
          <a:xfrm flipH="1" flipV="1">
            <a:off x="-1450727" y="-2537420"/>
            <a:ext cx="6338876" cy="4424464"/>
            <a:chOff x="7174614" y="4856946"/>
            <a:chExt cx="6338876" cy="4424464"/>
          </a:xfrm>
        </p:grpSpPr>
        <p:sp>
          <p:nvSpPr>
            <p:cNvPr id="184"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5"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6"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7"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grpSp>
        <p:nvGrpSpPr>
          <p:cNvPr id="2" name="组合 1"/>
          <p:cNvGrpSpPr/>
          <p:nvPr/>
        </p:nvGrpSpPr>
        <p:grpSpPr>
          <a:xfrm>
            <a:off x="7313155" y="4975819"/>
            <a:ext cx="6338876" cy="4424464"/>
            <a:chOff x="7174614" y="4856946"/>
            <a:chExt cx="6338876" cy="4424464"/>
          </a:xfrm>
        </p:grpSpPr>
        <p:sp>
          <p:nvSpPr>
            <p:cNvPr id="179" name="任意多边形 83"/>
            <p:cNvSpPr/>
            <p:nvPr/>
          </p:nvSpPr>
          <p:spPr bwMode="auto">
            <a:xfrm rot="16377237">
              <a:off x="10311463" y="4860180"/>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0" name="任意多边形 83"/>
            <p:cNvSpPr/>
            <p:nvPr/>
          </p:nvSpPr>
          <p:spPr bwMode="auto">
            <a:xfrm rot="16377237">
              <a:off x="7951590" y="5175010"/>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1" name="任意多边形 83"/>
            <p:cNvSpPr/>
            <p:nvPr/>
          </p:nvSpPr>
          <p:spPr bwMode="auto">
            <a:xfrm rot="16377237">
              <a:off x="7171380" y="6079382"/>
              <a:ext cx="3205262" cy="319879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82" name="任意多边形 83"/>
            <p:cNvSpPr/>
            <p:nvPr/>
          </p:nvSpPr>
          <p:spPr bwMode="auto">
            <a:xfrm rot="17801937">
              <a:off x="9257697" y="4895516"/>
              <a:ext cx="3704812" cy="369733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grpSp>
      <p:sp>
        <p:nvSpPr>
          <p:cNvPr id="157" name="任意多边形 83"/>
          <p:cNvSpPr/>
          <p:nvPr/>
        </p:nvSpPr>
        <p:spPr bwMode="auto">
          <a:xfrm rot="5222763" flipH="1">
            <a:off x="4699376" y="1587515"/>
            <a:ext cx="390575" cy="389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60" name="任意多边形 83"/>
          <p:cNvSpPr/>
          <p:nvPr/>
        </p:nvSpPr>
        <p:spPr bwMode="auto">
          <a:xfrm rot="16377237">
            <a:off x="5132359" y="2014384"/>
            <a:ext cx="461589" cy="46066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0" name="任意多边形 83"/>
          <p:cNvSpPr/>
          <p:nvPr/>
        </p:nvSpPr>
        <p:spPr bwMode="auto">
          <a:xfrm rot="5222763" flipH="1">
            <a:off x="1117249" y="6267640"/>
            <a:ext cx="390575" cy="389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191" name="任意多边形 83"/>
          <p:cNvSpPr/>
          <p:nvPr/>
        </p:nvSpPr>
        <p:spPr bwMode="auto">
          <a:xfrm rot="16377237">
            <a:off x="195532" y="5752885"/>
            <a:ext cx="461589" cy="46066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3" name="TextBox 42"/>
          <p:cNvSpPr txBox="1"/>
          <p:nvPr/>
        </p:nvSpPr>
        <p:spPr>
          <a:xfrm>
            <a:off x="6171872" y="2500974"/>
            <a:ext cx="5422807" cy="2031325"/>
          </a:xfrm>
          <a:prstGeom prst="rect">
            <a:avLst/>
          </a:prstGeom>
          <a:noFill/>
        </p:spPr>
        <p:txBody>
          <a:bodyPr wrap="square" rtlCol="0">
            <a:spAutoFit/>
          </a:bodyPr>
          <a:lstStyle/>
          <a:p>
            <a:r>
              <a:rPr lang="en-US" altLang="zh-CN" sz="6000" b="1" dirty="0">
                <a:solidFill>
                  <a:srgbClr val="00B0F0"/>
                </a:solidFill>
                <a:latin typeface="Impact MT Std" pitchFamily="34" charset="0"/>
                <a:ea typeface="微软雅黑" panose="020B0503020204020204" pitchFamily="34" charset="-122"/>
              </a:rPr>
              <a:t>THANK </a:t>
            </a:r>
            <a:r>
              <a:rPr lang="en-US" altLang="zh-CN" sz="6000" b="1" dirty="0" smtClean="0">
                <a:solidFill>
                  <a:srgbClr val="00B0F0"/>
                </a:solidFill>
                <a:latin typeface="Impact MT Std" pitchFamily="34" charset="0"/>
                <a:ea typeface="微软雅黑" panose="020B0503020204020204" pitchFamily="34" charset="-122"/>
              </a:rPr>
              <a:t>YOU</a:t>
            </a:r>
            <a:endParaRPr lang="en-US" altLang="zh-CN" sz="7200" b="1" spc="300" dirty="0" smtClean="0">
              <a:solidFill>
                <a:srgbClr val="00B0F0"/>
              </a:solidFill>
              <a:latin typeface="微软雅黑" pitchFamily="34" charset="-122"/>
              <a:ea typeface="微软雅黑" pitchFamily="34" charset="-122"/>
            </a:endParaRPr>
          </a:p>
          <a:p>
            <a:r>
              <a:rPr lang="zh-CN" altLang="en-US" sz="6600" b="1" spc="300" dirty="0" smtClean="0">
                <a:solidFill>
                  <a:srgbClr val="00B0F0"/>
                </a:solidFill>
                <a:latin typeface="微软雅黑" pitchFamily="34" charset="-122"/>
                <a:ea typeface="微软雅黑" pitchFamily="34" charset="-122"/>
              </a:rPr>
              <a:t>谢谢观看</a:t>
            </a:r>
            <a:endParaRPr lang="zh-CN" altLang="zh-CN" sz="6600" b="1" spc="300" dirty="0">
              <a:solidFill>
                <a:srgbClr val="00B0F0"/>
              </a:solidFill>
              <a:latin typeface="微软雅黑" pitchFamily="34" charset="-122"/>
              <a:ea typeface="微软雅黑" pitchFamily="34" charset="-122"/>
            </a:endParaRPr>
          </a:p>
        </p:txBody>
      </p:sp>
      <p:pic>
        <p:nvPicPr>
          <p:cNvPr id="24" name="Picture 2" descr="E:\openmind\IA002\picture\封面.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961536"/>
            <a:ext cx="5455560" cy="3259393"/>
          </a:xfrm>
          <a:prstGeom prst="rect">
            <a:avLst/>
          </a:prstGeom>
          <a:noFill/>
        </p:spPr>
      </p:pic>
      <p:sp>
        <p:nvSpPr>
          <p:cNvPr id="25" name="TextBox 24"/>
          <p:cNvSpPr txBox="1"/>
          <p:nvPr/>
        </p:nvSpPr>
        <p:spPr>
          <a:xfrm>
            <a:off x="156090" y="5270139"/>
            <a:ext cx="6008740" cy="523220"/>
          </a:xfrm>
          <a:prstGeom prst="rect">
            <a:avLst/>
          </a:prstGeom>
          <a:noFill/>
        </p:spPr>
        <p:txBody>
          <a:bodyPr wrap="square" rtlCol="0">
            <a:spAutoFit/>
          </a:bodyPr>
          <a:lstStyle/>
          <a:p>
            <a:r>
              <a:rPr lang="en-US" altLang="zh-CN" sz="1400" b="1" dirty="0" smtClean="0">
                <a:solidFill>
                  <a:schemeClr val="tx1">
                    <a:lumMod val="50000"/>
                    <a:lumOff val="50000"/>
                  </a:schemeClr>
                </a:solidFill>
                <a:latin typeface="微软雅黑" pitchFamily="34" charset="-122"/>
                <a:ea typeface="微软雅黑" pitchFamily="34" charset="-122"/>
              </a:rPr>
              <a:t> </a:t>
            </a:r>
            <a:r>
              <a:rPr lang="zh-CN" altLang="en-US" sz="1400" b="1" dirty="0" smtClean="0">
                <a:solidFill>
                  <a:schemeClr val="tx1">
                    <a:lumMod val="50000"/>
                    <a:lumOff val="50000"/>
                  </a:schemeClr>
                </a:solidFill>
                <a:latin typeface="微软雅黑" pitchFamily="34" charset="-122"/>
                <a:ea typeface="微软雅黑" pitchFamily="34" charset="-122"/>
              </a:rPr>
              <a:t>图片来源：</a:t>
            </a:r>
            <a:r>
              <a:rPr lang="en-US" altLang="zh-CN" sz="1400" b="1" dirty="0" smtClean="0">
                <a:solidFill>
                  <a:schemeClr val="tx1">
                    <a:lumMod val="50000"/>
                    <a:lumOff val="50000"/>
                  </a:schemeClr>
                </a:solidFill>
                <a:latin typeface="微软雅黑" pitchFamily="34" charset="-122"/>
                <a:ea typeface="微软雅黑" pitchFamily="34" charset="-122"/>
              </a:rPr>
              <a:t> https://www.jiemian.com/article/1796912.html</a:t>
            </a:r>
          </a:p>
          <a:p>
            <a:pPr algn="ctr"/>
            <a:endParaRPr lang="zh-CN" altLang="en-US" sz="1400" b="1"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 xmlns:p14="http://schemas.microsoft.com/office/powerpoint/2010/main" val="2782149452"/>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750" fill="hold"/>
                                        <p:tgtEl>
                                          <p:spTgt spid="183"/>
                                        </p:tgtEl>
                                        <p:attrNameLst>
                                          <p:attrName>ppt_w</p:attrName>
                                        </p:attrNameLst>
                                      </p:cBhvr>
                                      <p:tavLst>
                                        <p:tav tm="0">
                                          <p:val>
                                            <p:fltVal val="0"/>
                                          </p:val>
                                        </p:tav>
                                        <p:tav tm="100000">
                                          <p:val>
                                            <p:strVal val="#ppt_w"/>
                                          </p:val>
                                        </p:tav>
                                      </p:tavLst>
                                    </p:anim>
                                    <p:anim calcmode="lin" valueType="num">
                                      <p:cBhvr>
                                        <p:cTn id="8" dur="750" fill="hold"/>
                                        <p:tgtEl>
                                          <p:spTgt spid="183"/>
                                        </p:tgtEl>
                                        <p:attrNameLst>
                                          <p:attrName>ppt_h</p:attrName>
                                        </p:attrNameLst>
                                      </p:cBhvr>
                                      <p:tavLst>
                                        <p:tav tm="0">
                                          <p:val>
                                            <p:fltVal val="0"/>
                                          </p:val>
                                        </p:tav>
                                        <p:tav tm="100000">
                                          <p:val>
                                            <p:strVal val="#ppt_h"/>
                                          </p:val>
                                        </p:tav>
                                      </p:tavLst>
                                    </p:anim>
                                    <p:animEffect transition="in" filter="fade">
                                      <p:cBhvr>
                                        <p:cTn id="9" dur="750"/>
                                        <p:tgtEl>
                                          <p:spTgt spid="18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750" fill="hold"/>
                                        <p:tgtEl>
                                          <p:spTgt spid="2"/>
                                        </p:tgtEl>
                                        <p:attrNameLst>
                                          <p:attrName>ppt_w</p:attrName>
                                        </p:attrNameLst>
                                      </p:cBhvr>
                                      <p:tavLst>
                                        <p:tav tm="0">
                                          <p:val>
                                            <p:fltVal val="0"/>
                                          </p:val>
                                        </p:tav>
                                        <p:tav tm="100000">
                                          <p:val>
                                            <p:strVal val="#ppt_w"/>
                                          </p:val>
                                        </p:tav>
                                      </p:tavLst>
                                    </p:anim>
                                    <p:anim calcmode="lin" valueType="num">
                                      <p:cBhvr>
                                        <p:cTn id="13" dur="750" fill="hold"/>
                                        <p:tgtEl>
                                          <p:spTgt spid="2"/>
                                        </p:tgtEl>
                                        <p:attrNameLst>
                                          <p:attrName>ppt_h</p:attrName>
                                        </p:attrNameLst>
                                      </p:cBhvr>
                                      <p:tavLst>
                                        <p:tav tm="0">
                                          <p:val>
                                            <p:fltVal val="0"/>
                                          </p:val>
                                        </p:tav>
                                        <p:tav tm="100000">
                                          <p:val>
                                            <p:strVal val="#ppt_h"/>
                                          </p:val>
                                        </p:tav>
                                      </p:tavLst>
                                    </p:anim>
                                    <p:animEffect transition="in" filter="fade">
                                      <p:cBhvr>
                                        <p:cTn id="14" dur="750"/>
                                        <p:tgtEl>
                                          <p:spTgt spid="2"/>
                                        </p:tgtEl>
                                      </p:cBhvr>
                                    </p:animEffect>
                                  </p:childTnLst>
                                </p:cTn>
                              </p:par>
                              <p:par>
                                <p:cTn id="15" presetID="53" presetClass="entr" presetSubtype="16" fill="hold" grpId="0" nodeType="withEffect">
                                  <p:stCondLst>
                                    <p:cond delay="225"/>
                                  </p:stCondLst>
                                  <p:childTnLst>
                                    <p:set>
                                      <p:cBhvr>
                                        <p:cTn id="16" dur="1" fill="hold">
                                          <p:stCondLst>
                                            <p:cond delay="0"/>
                                          </p:stCondLst>
                                        </p:cTn>
                                        <p:tgtEl>
                                          <p:spTgt spid="157"/>
                                        </p:tgtEl>
                                        <p:attrNameLst>
                                          <p:attrName>style.visibility</p:attrName>
                                        </p:attrNameLst>
                                      </p:cBhvr>
                                      <p:to>
                                        <p:strVal val="visible"/>
                                      </p:to>
                                    </p:set>
                                    <p:anim calcmode="lin" valueType="num">
                                      <p:cBhvr>
                                        <p:cTn id="17" dur="1000" fill="hold"/>
                                        <p:tgtEl>
                                          <p:spTgt spid="157"/>
                                        </p:tgtEl>
                                        <p:attrNameLst>
                                          <p:attrName>ppt_w</p:attrName>
                                        </p:attrNameLst>
                                      </p:cBhvr>
                                      <p:tavLst>
                                        <p:tav tm="0">
                                          <p:val>
                                            <p:fltVal val="0"/>
                                          </p:val>
                                        </p:tav>
                                        <p:tav tm="100000">
                                          <p:val>
                                            <p:strVal val="#ppt_w"/>
                                          </p:val>
                                        </p:tav>
                                      </p:tavLst>
                                    </p:anim>
                                    <p:anim calcmode="lin" valueType="num">
                                      <p:cBhvr>
                                        <p:cTn id="18" dur="1000" fill="hold"/>
                                        <p:tgtEl>
                                          <p:spTgt spid="157"/>
                                        </p:tgtEl>
                                        <p:attrNameLst>
                                          <p:attrName>ppt_h</p:attrName>
                                        </p:attrNameLst>
                                      </p:cBhvr>
                                      <p:tavLst>
                                        <p:tav tm="0">
                                          <p:val>
                                            <p:fltVal val="0"/>
                                          </p:val>
                                        </p:tav>
                                        <p:tav tm="100000">
                                          <p:val>
                                            <p:strVal val="#ppt_h"/>
                                          </p:val>
                                        </p:tav>
                                      </p:tavLst>
                                    </p:anim>
                                    <p:animEffect transition="in" filter="fade">
                                      <p:cBhvr>
                                        <p:cTn id="19" dur="1000"/>
                                        <p:tgtEl>
                                          <p:spTgt spid="15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60"/>
                                        </p:tgtEl>
                                        <p:attrNameLst>
                                          <p:attrName>style.visibility</p:attrName>
                                        </p:attrNameLst>
                                      </p:cBhvr>
                                      <p:to>
                                        <p:strVal val="visible"/>
                                      </p:to>
                                    </p:set>
                                    <p:anim calcmode="lin" valueType="num">
                                      <p:cBhvr>
                                        <p:cTn id="22" dur="1000" fill="hold"/>
                                        <p:tgtEl>
                                          <p:spTgt spid="160"/>
                                        </p:tgtEl>
                                        <p:attrNameLst>
                                          <p:attrName>ppt_w</p:attrName>
                                        </p:attrNameLst>
                                      </p:cBhvr>
                                      <p:tavLst>
                                        <p:tav tm="0">
                                          <p:val>
                                            <p:fltVal val="0"/>
                                          </p:val>
                                        </p:tav>
                                        <p:tav tm="100000">
                                          <p:val>
                                            <p:strVal val="#ppt_w"/>
                                          </p:val>
                                        </p:tav>
                                      </p:tavLst>
                                    </p:anim>
                                    <p:anim calcmode="lin" valueType="num">
                                      <p:cBhvr>
                                        <p:cTn id="23" dur="1000" fill="hold"/>
                                        <p:tgtEl>
                                          <p:spTgt spid="160"/>
                                        </p:tgtEl>
                                        <p:attrNameLst>
                                          <p:attrName>ppt_h</p:attrName>
                                        </p:attrNameLst>
                                      </p:cBhvr>
                                      <p:tavLst>
                                        <p:tav tm="0">
                                          <p:val>
                                            <p:fltVal val="0"/>
                                          </p:val>
                                        </p:tav>
                                        <p:tav tm="100000">
                                          <p:val>
                                            <p:strVal val="#ppt_h"/>
                                          </p:val>
                                        </p:tav>
                                      </p:tavLst>
                                    </p:anim>
                                    <p:animEffect transition="in" filter="fade">
                                      <p:cBhvr>
                                        <p:cTn id="24" dur="1000"/>
                                        <p:tgtEl>
                                          <p:spTgt spid="160"/>
                                        </p:tgtEl>
                                      </p:cBhvr>
                                    </p:animEffect>
                                  </p:childTnLst>
                                </p:cTn>
                              </p:par>
                              <p:par>
                                <p:cTn id="25" presetID="53" presetClass="entr" presetSubtype="16" fill="hold" grpId="0" nodeType="withEffect">
                                  <p:stCondLst>
                                    <p:cond delay="325"/>
                                  </p:stCondLst>
                                  <p:childTnLst>
                                    <p:set>
                                      <p:cBhvr>
                                        <p:cTn id="26" dur="1" fill="hold">
                                          <p:stCondLst>
                                            <p:cond delay="0"/>
                                          </p:stCondLst>
                                        </p:cTn>
                                        <p:tgtEl>
                                          <p:spTgt spid="190"/>
                                        </p:tgtEl>
                                        <p:attrNameLst>
                                          <p:attrName>style.visibility</p:attrName>
                                        </p:attrNameLst>
                                      </p:cBhvr>
                                      <p:to>
                                        <p:strVal val="visible"/>
                                      </p:to>
                                    </p:set>
                                    <p:anim calcmode="lin" valueType="num">
                                      <p:cBhvr>
                                        <p:cTn id="27" dur="1000" fill="hold"/>
                                        <p:tgtEl>
                                          <p:spTgt spid="190"/>
                                        </p:tgtEl>
                                        <p:attrNameLst>
                                          <p:attrName>ppt_w</p:attrName>
                                        </p:attrNameLst>
                                      </p:cBhvr>
                                      <p:tavLst>
                                        <p:tav tm="0">
                                          <p:val>
                                            <p:fltVal val="0"/>
                                          </p:val>
                                        </p:tav>
                                        <p:tav tm="100000">
                                          <p:val>
                                            <p:strVal val="#ppt_w"/>
                                          </p:val>
                                        </p:tav>
                                      </p:tavLst>
                                    </p:anim>
                                    <p:anim calcmode="lin" valueType="num">
                                      <p:cBhvr>
                                        <p:cTn id="28" dur="1000" fill="hold"/>
                                        <p:tgtEl>
                                          <p:spTgt spid="190"/>
                                        </p:tgtEl>
                                        <p:attrNameLst>
                                          <p:attrName>ppt_h</p:attrName>
                                        </p:attrNameLst>
                                      </p:cBhvr>
                                      <p:tavLst>
                                        <p:tav tm="0">
                                          <p:val>
                                            <p:fltVal val="0"/>
                                          </p:val>
                                        </p:tav>
                                        <p:tav tm="100000">
                                          <p:val>
                                            <p:strVal val="#ppt_h"/>
                                          </p:val>
                                        </p:tav>
                                      </p:tavLst>
                                    </p:anim>
                                    <p:animEffect transition="in" filter="fade">
                                      <p:cBhvr>
                                        <p:cTn id="29" dur="1000"/>
                                        <p:tgtEl>
                                          <p:spTgt spid="190"/>
                                        </p:tgtEl>
                                      </p:cBhvr>
                                    </p:animEffect>
                                  </p:childTnLst>
                                </p:cTn>
                              </p:par>
                              <p:par>
                                <p:cTn id="30" presetID="53" presetClass="entr" presetSubtype="16" fill="hold" grpId="0" nodeType="withEffect">
                                  <p:stCondLst>
                                    <p:cond delay="125"/>
                                  </p:stCondLst>
                                  <p:childTnLst>
                                    <p:set>
                                      <p:cBhvr>
                                        <p:cTn id="31" dur="1" fill="hold">
                                          <p:stCondLst>
                                            <p:cond delay="0"/>
                                          </p:stCondLst>
                                        </p:cTn>
                                        <p:tgtEl>
                                          <p:spTgt spid="191"/>
                                        </p:tgtEl>
                                        <p:attrNameLst>
                                          <p:attrName>style.visibility</p:attrName>
                                        </p:attrNameLst>
                                      </p:cBhvr>
                                      <p:to>
                                        <p:strVal val="visible"/>
                                      </p:to>
                                    </p:set>
                                    <p:anim calcmode="lin" valueType="num">
                                      <p:cBhvr>
                                        <p:cTn id="32" dur="1000" fill="hold"/>
                                        <p:tgtEl>
                                          <p:spTgt spid="191"/>
                                        </p:tgtEl>
                                        <p:attrNameLst>
                                          <p:attrName>ppt_w</p:attrName>
                                        </p:attrNameLst>
                                      </p:cBhvr>
                                      <p:tavLst>
                                        <p:tav tm="0">
                                          <p:val>
                                            <p:fltVal val="0"/>
                                          </p:val>
                                        </p:tav>
                                        <p:tav tm="100000">
                                          <p:val>
                                            <p:strVal val="#ppt_w"/>
                                          </p:val>
                                        </p:tav>
                                      </p:tavLst>
                                    </p:anim>
                                    <p:anim calcmode="lin" valueType="num">
                                      <p:cBhvr>
                                        <p:cTn id="33" dur="1000" fill="hold"/>
                                        <p:tgtEl>
                                          <p:spTgt spid="191"/>
                                        </p:tgtEl>
                                        <p:attrNameLst>
                                          <p:attrName>ppt_h</p:attrName>
                                        </p:attrNameLst>
                                      </p:cBhvr>
                                      <p:tavLst>
                                        <p:tav tm="0">
                                          <p:val>
                                            <p:fltVal val="0"/>
                                          </p:val>
                                        </p:tav>
                                        <p:tav tm="100000">
                                          <p:val>
                                            <p:strVal val="#ppt_h"/>
                                          </p:val>
                                        </p:tav>
                                      </p:tavLst>
                                    </p:anim>
                                    <p:animEffect transition="in" filter="fade">
                                      <p:cBhvr>
                                        <p:cTn id="34" dur="1000"/>
                                        <p:tgtEl>
                                          <p:spTgt spid="191"/>
                                        </p:tgtEl>
                                      </p:cBhvr>
                                    </p:animEffect>
                                  </p:childTnLst>
                                </p:cTn>
                              </p:par>
                              <p:par>
                                <p:cTn id="35" presetID="56" presetClass="entr" presetSubtype="0" fill="hold" grpId="0" nodeType="withEffect">
                                  <p:stCondLst>
                                    <p:cond delay="200"/>
                                  </p:stCondLst>
                                  <p:iterate type="lt">
                                    <p:tmPct val="10000"/>
                                  </p:iterate>
                                  <p:childTnLst>
                                    <p:set>
                                      <p:cBhvr>
                                        <p:cTn id="36" dur="1" fill="hold">
                                          <p:stCondLst>
                                            <p:cond delay="0"/>
                                          </p:stCondLst>
                                        </p:cTn>
                                        <p:tgtEl>
                                          <p:spTgt spid="33"/>
                                        </p:tgtEl>
                                        <p:attrNameLst>
                                          <p:attrName>style.visibility</p:attrName>
                                        </p:attrNameLst>
                                      </p:cBhvr>
                                      <p:to>
                                        <p:strVal val="visible"/>
                                      </p:to>
                                    </p:set>
                                    <p:anim by="(-#ppt_w*2)" calcmode="lin" valueType="num">
                                      <p:cBhvr rctx="PPT">
                                        <p:cTn id="37" dur="250" autoRev="1" fill="hold">
                                          <p:stCondLst>
                                            <p:cond delay="0"/>
                                          </p:stCondLst>
                                        </p:cTn>
                                        <p:tgtEl>
                                          <p:spTgt spid="33"/>
                                        </p:tgtEl>
                                        <p:attrNameLst>
                                          <p:attrName>ppt_w</p:attrName>
                                        </p:attrNameLst>
                                      </p:cBhvr>
                                    </p:anim>
                                    <p:anim by="(#ppt_w*0.50)" calcmode="lin" valueType="num">
                                      <p:cBhvr>
                                        <p:cTn id="38" dur="250" decel="50000" autoRev="1" fill="hold">
                                          <p:stCondLst>
                                            <p:cond delay="0"/>
                                          </p:stCondLst>
                                        </p:cTn>
                                        <p:tgtEl>
                                          <p:spTgt spid="33"/>
                                        </p:tgtEl>
                                        <p:attrNameLst>
                                          <p:attrName>ppt_x</p:attrName>
                                        </p:attrNameLst>
                                      </p:cBhvr>
                                    </p:anim>
                                    <p:anim from="(-#ppt_h/2)" to="(#ppt_y)" calcmode="lin" valueType="num">
                                      <p:cBhvr>
                                        <p:cTn id="39" dur="500" fill="hold">
                                          <p:stCondLst>
                                            <p:cond delay="0"/>
                                          </p:stCondLst>
                                        </p:cTn>
                                        <p:tgtEl>
                                          <p:spTgt spid="33"/>
                                        </p:tgtEl>
                                        <p:attrNameLst>
                                          <p:attrName>ppt_y</p:attrName>
                                        </p:attrNameLst>
                                      </p:cBhvr>
                                    </p:anim>
                                    <p:animRot by="21600000">
                                      <p:cBhvr>
                                        <p:cTn id="40" dur="500" fill="hold">
                                          <p:stCondLst>
                                            <p:cond delay="0"/>
                                          </p:stCondLst>
                                        </p:cTn>
                                        <p:tgtEl>
                                          <p:spTgt spid="33"/>
                                        </p:tgtEl>
                                        <p:attrNameLst>
                                          <p:attrName>r</p:attrName>
                                        </p:attrNameLst>
                                      </p:cBhvr>
                                    </p:animRot>
                                  </p:childTnLst>
                                </p:cTn>
                              </p:par>
                            </p:childTnLst>
                          </p:cTn>
                        </p:par>
                        <p:par>
                          <p:cTn id="41" fill="hold">
                            <p:stCondLst>
                              <p:cond delay="1325"/>
                            </p:stCondLst>
                            <p:childTnLst>
                              <p:par>
                                <p:cTn id="42" presetID="42" presetClass="entr" presetSubtype="0"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anim calcmode="lin" valueType="num">
                                      <p:cBhvr>
                                        <p:cTn id="45" dur="500" fill="hold"/>
                                        <p:tgtEl>
                                          <p:spTgt spid="25"/>
                                        </p:tgtEl>
                                        <p:attrNameLst>
                                          <p:attrName>ppt_x</p:attrName>
                                        </p:attrNameLst>
                                      </p:cBhvr>
                                      <p:tavLst>
                                        <p:tav tm="0">
                                          <p:val>
                                            <p:strVal val="#ppt_x"/>
                                          </p:val>
                                        </p:tav>
                                        <p:tav tm="100000">
                                          <p:val>
                                            <p:strVal val="#ppt_x"/>
                                          </p:val>
                                        </p:tav>
                                      </p:tavLst>
                                    </p:anim>
                                    <p:anim calcmode="lin" valueType="num">
                                      <p:cBhvr>
                                        <p:cTn id="46"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160" grpId="0" animBg="1"/>
      <p:bldP spid="190" grpId="0" animBg="1"/>
      <p:bldP spid="191" grpId="0" animBg="1"/>
      <p:bldP spid="33"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7812901" y="2413212"/>
            <a:ext cx="3153616" cy="646321"/>
          </a:xfrm>
          <a:prstGeom prst="rect">
            <a:avLst/>
          </a:prstGeom>
        </p:spPr>
        <p:txBody>
          <a:bodyPr wrap="square" lIns="0" tIns="45715" rIns="91431" bIns="45715">
            <a:spAutoFit/>
          </a:bodyPr>
          <a:lstStyle/>
          <a:p>
            <a:pPr fontAlgn="base">
              <a:spcBef>
                <a:spcPct val="0"/>
              </a:spcBef>
              <a:spcAft>
                <a:spcPct val="0"/>
              </a:spcAft>
            </a:pPr>
            <a:r>
              <a:rPr lang="zh-CN" altLang="en-US" sz="3600" b="1" dirty="0" smtClean="0">
                <a:solidFill>
                  <a:schemeClr val="tx1">
                    <a:lumMod val="50000"/>
                    <a:lumOff val="50000"/>
                  </a:schemeClr>
                </a:solidFill>
                <a:latin typeface="微软雅黑" pitchFamily="34" charset="-122"/>
                <a:ea typeface="微软雅黑" pitchFamily="34" charset="-122"/>
                <a:cs typeface="Arial" panose="020B0604020202020204" pitchFamily="34" charset="0"/>
              </a:rPr>
              <a:t>热门</a:t>
            </a:r>
            <a:endParaRPr lang="zh-CN" altLang="en-US" sz="3600" b="1" dirty="0">
              <a:solidFill>
                <a:schemeClr val="tx1">
                  <a:lumMod val="50000"/>
                  <a:lumOff val="50000"/>
                </a:schemeClr>
              </a:solidFill>
              <a:latin typeface="微软雅黑" pitchFamily="34" charset="-122"/>
              <a:ea typeface="微软雅黑" pitchFamily="34" charset="-122"/>
              <a:cs typeface="Arial" panose="020B0604020202020204" pitchFamily="34" charset="0"/>
            </a:endParaRPr>
          </a:p>
        </p:txBody>
      </p:sp>
      <p:sp>
        <p:nvSpPr>
          <p:cNvPr id="29" name="矩形 28"/>
          <p:cNvSpPr/>
          <p:nvPr/>
        </p:nvSpPr>
        <p:spPr>
          <a:xfrm>
            <a:off x="7812901" y="3661937"/>
            <a:ext cx="3971220" cy="646321"/>
          </a:xfrm>
          <a:prstGeom prst="rect">
            <a:avLst/>
          </a:prstGeom>
        </p:spPr>
        <p:txBody>
          <a:bodyPr wrap="square" lIns="0" tIns="45715" rIns="91431" bIns="45715">
            <a:spAutoFit/>
          </a:bodyPr>
          <a:lstStyle/>
          <a:p>
            <a:r>
              <a:rPr lang="zh-CN" altLang="en-US" sz="3600" b="1" dirty="0" smtClean="0">
                <a:solidFill>
                  <a:schemeClr val="tx1">
                    <a:lumMod val="50000"/>
                    <a:lumOff val="50000"/>
                  </a:schemeClr>
                </a:solidFill>
                <a:latin typeface="微软雅黑" pitchFamily="34" charset="-122"/>
                <a:ea typeface="微软雅黑" pitchFamily="34" charset="-122"/>
                <a:cs typeface="Arial" panose="020B0604020202020204" pitchFamily="34" charset="0"/>
              </a:rPr>
              <a:t>威力大</a:t>
            </a:r>
            <a:endParaRPr lang="zh-CN" altLang="en-US" sz="3600" b="1" dirty="0">
              <a:solidFill>
                <a:schemeClr val="tx1">
                  <a:lumMod val="50000"/>
                  <a:lumOff val="50000"/>
                </a:schemeClr>
              </a:solidFill>
              <a:latin typeface="微软雅黑" pitchFamily="34" charset="-122"/>
              <a:ea typeface="微软雅黑" pitchFamily="34" charset="-122"/>
              <a:cs typeface="Arial" panose="020B0604020202020204" pitchFamily="34" charset="0"/>
            </a:endParaRPr>
          </a:p>
        </p:txBody>
      </p:sp>
      <p:sp>
        <p:nvSpPr>
          <p:cNvPr id="30" name="矩形 29"/>
          <p:cNvSpPr/>
          <p:nvPr/>
        </p:nvSpPr>
        <p:spPr>
          <a:xfrm>
            <a:off x="7812901" y="4910662"/>
            <a:ext cx="3971220" cy="646321"/>
          </a:xfrm>
          <a:prstGeom prst="rect">
            <a:avLst/>
          </a:prstGeom>
        </p:spPr>
        <p:txBody>
          <a:bodyPr wrap="square" lIns="0" tIns="45715" rIns="91431" bIns="45715">
            <a:spAutoFit/>
          </a:bodyPr>
          <a:lstStyle/>
          <a:p>
            <a:r>
              <a:rPr lang="zh-CN" altLang="en-US" sz="3600" b="1" dirty="0" smtClean="0">
                <a:solidFill>
                  <a:schemeClr val="tx1">
                    <a:lumMod val="50000"/>
                    <a:lumOff val="50000"/>
                  </a:schemeClr>
                </a:solidFill>
                <a:latin typeface="微软雅黑" pitchFamily="34" charset="-122"/>
                <a:ea typeface="微软雅黑" pitchFamily="34" charset="-122"/>
                <a:cs typeface="Arial" panose="020B0604020202020204" pitchFamily="34" charset="0"/>
              </a:rPr>
              <a:t>体系庞大丰富</a:t>
            </a:r>
            <a:endParaRPr lang="zh-CN" altLang="en-US" sz="3600" b="1" dirty="0">
              <a:solidFill>
                <a:schemeClr val="tx1">
                  <a:lumMod val="50000"/>
                  <a:lumOff val="50000"/>
                </a:schemeClr>
              </a:solidFill>
              <a:latin typeface="微软雅黑" pitchFamily="34" charset="-122"/>
              <a:ea typeface="微软雅黑" pitchFamily="34" charset="-122"/>
              <a:cs typeface="Arial" panose="020B0604020202020204" pitchFamily="34" charset="0"/>
            </a:endParaRPr>
          </a:p>
        </p:txBody>
      </p:sp>
      <p:sp>
        <p:nvSpPr>
          <p:cNvPr id="31" name="矩形 30"/>
          <p:cNvSpPr/>
          <p:nvPr/>
        </p:nvSpPr>
        <p:spPr>
          <a:xfrm>
            <a:off x="7812901" y="6159386"/>
            <a:ext cx="3971220" cy="646321"/>
          </a:xfrm>
          <a:prstGeom prst="rect">
            <a:avLst/>
          </a:prstGeom>
        </p:spPr>
        <p:txBody>
          <a:bodyPr wrap="square" lIns="0" tIns="45715" rIns="91431" bIns="45715">
            <a:spAutoFit/>
          </a:bodyPr>
          <a:lstStyle/>
          <a:p>
            <a:r>
              <a:rPr lang="zh-CN" altLang="en-US" sz="3600" b="1" dirty="0" smtClean="0">
                <a:solidFill>
                  <a:schemeClr val="tx1">
                    <a:lumMod val="50000"/>
                    <a:lumOff val="50000"/>
                  </a:schemeClr>
                </a:solidFill>
                <a:latin typeface="微软雅黑" pitchFamily="34" charset="-122"/>
                <a:ea typeface="微软雅黑" pitchFamily="34" charset="-122"/>
                <a:cs typeface="Arial" panose="020B0604020202020204" pitchFamily="34" charset="0"/>
              </a:rPr>
              <a:t>我没有解释权</a:t>
            </a:r>
            <a:endParaRPr lang="zh-CN" altLang="en-US" sz="3600" b="1" dirty="0">
              <a:solidFill>
                <a:schemeClr val="tx1">
                  <a:lumMod val="50000"/>
                  <a:lumOff val="50000"/>
                </a:schemeClr>
              </a:solidFill>
              <a:latin typeface="微软雅黑" pitchFamily="34" charset="-122"/>
              <a:ea typeface="微软雅黑" pitchFamily="34" charset="-122"/>
              <a:cs typeface="Arial" panose="020B0604020202020204" pitchFamily="34" charset="0"/>
            </a:endParaRPr>
          </a:p>
        </p:txBody>
      </p:sp>
      <p:grpSp>
        <p:nvGrpSpPr>
          <p:cNvPr id="2" name="组合 1"/>
          <p:cNvGrpSpPr/>
          <p:nvPr/>
        </p:nvGrpSpPr>
        <p:grpSpPr>
          <a:xfrm>
            <a:off x="6432565" y="2419970"/>
            <a:ext cx="1201290" cy="755738"/>
            <a:chOff x="6432565" y="1211527"/>
            <a:chExt cx="1201290" cy="755738"/>
          </a:xfrm>
        </p:grpSpPr>
        <p:sp>
          <p:nvSpPr>
            <p:cNvPr id="42"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8" name="TextBox 47"/>
            <p:cNvSpPr txBox="1"/>
            <p:nvPr/>
          </p:nvSpPr>
          <p:spPr>
            <a:xfrm>
              <a:off x="6432565" y="1239805"/>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A</a:t>
              </a:r>
              <a:endParaRPr lang="zh-CN" altLang="en-US" sz="3600" b="1" spc="-300" dirty="0">
                <a:solidFill>
                  <a:schemeClr val="bg1"/>
                </a:solidFill>
                <a:latin typeface="微软雅黑" pitchFamily="34" charset="-122"/>
                <a:ea typeface="微软雅黑" pitchFamily="34" charset="-122"/>
              </a:endParaRPr>
            </a:p>
          </p:txBody>
        </p:sp>
      </p:grpSp>
      <p:grpSp>
        <p:nvGrpSpPr>
          <p:cNvPr id="50" name="组合 49"/>
          <p:cNvGrpSpPr/>
          <p:nvPr/>
        </p:nvGrpSpPr>
        <p:grpSpPr>
          <a:xfrm>
            <a:off x="6432565" y="3616517"/>
            <a:ext cx="1201290" cy="755738"/>
            <a:chOff x="6432565" y="1211527"/>
            <a:chExt cx="1201290" cy="755738"/>
          </a:xfrm>
        </p:grpSpPr>
        <p:sp>
          <p:nvSpPr>
            <p:cNvPr id="51"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4" name="TextBox 53"/>
            <p:cNvSpPr txBox="1"/>
            <p:nvPr/>
          </p:nvSpPr>
          <p:spPr>
            <a:xfrm>
              <a:off x="6432565" y="1239805"/>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B</a:t>
              </a:r>
              <a:endParaRPr lang="zh-CN" altLang="en-US" sz="3600" b="1" spc="-300" dirty="0">
                <a:solidFill>
                  <a:schemeClr val="bg1"/>
                </a:solidFill>
                <a:latin typeface="微软雅黑" pitchFamily="34" charset="-122"/>
                <a:ea typeface="微软雅黑" pitchFamily="34" charset="-122"/>
              </a:endParaRPr>
            </a:p>
          </p:txBody>
        </p:sp>
      </p:grpSp>
      <p:grpSp>
        <p:nvGrpSpPr>
          <p:cNvPr id="55" name="组合 54"/>
          <p:cNvGrpSpPr/>
          <p:nvPr/>
        </p:nvGrpSpPr>
        <p:grpSpPr>
          <a:xfrm>
            <a:off x="6432565" y="4813064"/>
            <a:ext cx="1201290" cy="755738"/>
            <a:chOff x="6432565" y="1211527"/>
            <a:chExt cx="1201290" cy="755738"/>
          </a:xfrm>
        </p:grpSpPr>
        <p:sp>
          <p:nvSpPr>
            <p:cNvPr id="56"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7" name="TextBox 56"/>
            <p:cNvSpPr txBox="1"/>
            <p:nvPr/>
          </p:nvSpPr>
          <p:spPr>
            <a:xfrm>
              <a:off x="6432565" y="1239805"/>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C</a:t>
              </a:r>
              <a:endParaRPr lang="zh-CN" altLang="en-US" sz="3600" b="1" spc="-300" dirty="0">
                <a:solidFill>
                  <a:schemeClr val="bg1"/>
                </a:solidFill>
                <a:latin typeface="微软雅黑" pitchFamily="34" charset="-122"/>
                <a:ea typeface="微软雅黑" pitchFamily="34" charset="-122"/>
              </a:endParaRPr>
            </a:p>
          </p:txBody>
        </p:sp>
      </p:grpSp>
      <p:grpSp>
        <p:nvGrpSpPr>
          <p:cNvPr id="58" name="组合 57"/>
          <p:cNvGrpSpPr/>
          <p:nvPr/>
        </p:nvGrpSpPr>
        <p:grpSpPr>
          <a:xfrm>
            <a:off x="6432565" y="6009610"/>
            <a:ext cx="1201290" cy="755738"/>
            <a:chOff x="6432565" y="1211527"/>
            <a:chExt cx="1201290" cy="755738"/>
          </a:xfrm>
        </p:grpSpPr>
        <p:sp>
          <p:nvSpPr>
            <p:cNvPr id="64"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65" name="TextBox 64"/>
            <p:cNvSpPr txBox="1"/>
            <p:nvPr/>
          </p:nvSpPr>
          <p:spPr>
            <a:xfrm>
              <a:off x="6432565" y="1239805"/>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D</a:t>
              </a:r>
              <a:endParaRPr lang="zh-CN" altLang="en-US" sz="3600" b="1" spc="-300" dirty="0">
                <a:solidFill>
                  <a:schemeClr val="bg1"/>
                </a:solidFill>
                <a:latin typeface="微软雅黑" pitchFamily="34" charset="-122"/>
                <a:ea typeface="微软雅黑" pitchFamily="34" charset="-122"/>
              </a:endParaRPr>
            </a:p>
          </p:txBody>
        </p:sp>
      </p:grpSp>
      <p:pic>
        <p:nvPicPr>
          <p:cNvPr id="44" name="图片 43" descr="BP-02.jpg"/>
          <p:cNvPicPr>
            <a:picLocks noChangeAspect="1"/>
          </p:cNvPicPr>
          <p:nvPr/>
        </p:nvPicPr>
        <p:blipFill>
          <a:blip r:embed="rId3" cstate="print"/>
          <a:stretch>
            <a:fillRect/>
          </a:stretch>
        </p:blipFill>
        <p:spPr>
          <a:xfrm>
            <a:off x="678748" y="4227807"/>
            <a:ext cx="2359496" cy="2359496"/>
          </a:xfrm>
          <a:prstGeom prst="rect">
            <a:avLst/>
          </a:prstGeom>
        </p:spPr>
      </p:pic>
      <p:pic>
        <p:nvPicPr>
          <p:cNvPr id="45" name="图片 44" descr="BP-03.jpg"/>
          <p:cNvPicPr>
            <a:picLocks noChangeAspect="1"/>
          </p:cNvPicPr>
          <p:nvPr/>
        </p:nvPicPr>
        <p:blipFill>
          <a:blip r:embed="rId4" cstate="print"/>
          <a:stretch>
            <a:fillRect/>
          </a:stretch>
        </p:blipFill>
        <p:spPr>
          <a:xfrm>
            <a:off x="4164202" y="1099721"/>
            <a:ext cx="1493552" cy="2270482"/>
          </a:xfrm>
          <a:prstGeom prst="rect">
            <a:avLst/>
          </a:prstGeom>
        </p:spPr>
      </p:pic>
      <p:pic>
        <p:nvPicPr>
          <p:cNvPr id="46" name="图片 45" descr="BP-04.jpg"/>
          <p:cNvPicPr>
            <a:picLocks noChangeAspect="1"/>
          </p:cNvPicPr>
          <p:nvPr/>
        </p:nvPicPr>
        <p:blipFill>
          <a:blip r:embed="rId5" cstate="print">
            <a:clrChange>
              <a:clrFrom>
                <a:srgbClr val="FFFFFF"/>
              </a:clrFrom>
              <a:clrTo>
                <a:srgbClr val="FFFFFF">
                  <a:alpha val="0"/>
                </a:srgbClr>
              </a:clrTo>
            </a:clrChange>
          </a:blip>
          <a:stretch>
            <a:fillRect/>
          </a:stretch>
        </p:blipFill>
        <p:spPr>
          <a:xfrm>
            <a:off x="3549312" y="4126073"/>
            <a:ext cx="2764954" cy="2764954"/>
          </a:xfrm>
          <a:prstGeom prst="rect">
            <a:avLst/>
          </a:prstGeom>
        </p:spPr>
      </p:pic>
      <p:pic>
        <p:nvPicPr>
          <p:cNvPr id="47" name="图片 46" descr="BP-05.jpg"/>
          <p:cNvPicPr>
            <a:picLocks noChangeAspect="1"/>
          </p:cNvPicPr>
          <p:nvPr/>
        </p:nvPicPr>
        <p:blipFill>
          <a:blip r:embed="rId6" cstate="print">
            <a:clrChange>
              <a:clrFrom>
                <a:srgbClr val="FCFCFC"/>
              </a:clrFrom>
              <a:clrTo>
                <a:srgbClr val="FCFCFC">
                  <a:alpha val="0"/>
                </a:srgbClr>
              </a:clrTo>
            </a:clrChange>
          </a:blip>
          <a:stretch>
            <a:fillRect/>
          </a:stretch>
        </p:blipFill>
        <p:spPr>
          <a:xfrm>
            <a:off x="44244" y="1002872"/>
            <a:ext cx="3732170" cy="2477747"/>
          </a:xfrm>
          <a:prstGeom prst="rect">
            <a:avLst/>
          </a:prstGeom>
        </p:spPr>
      </p:pic>
      <p:sp>
        <p:nvSpPr>
          <p:cNvPr id="22" name="矩形 21"/>
          <p:cNvSpPr/>
          <p:nvPr/>
        </p:nvSpPr>
        <p:spPr>
          <a:xfrm>
            <a:off x="6667444" y="972800"/>
            <a:ext cx="3153616" cy="707876"/>
          </a:xfrm>
          <a:prstGeom prst="rect">
            <a:avLst/>
          </a:prstGeom>
        </p:spPr>
        <p:txBody>
          <a:bodyPr wrap="square" lIns="0" tIns="45715" rIns="91431" bIns="45715">
            <a:spAutoFit/>
          </a:bodyPr>
          <a:lstStyle/>
          <a:p>
            <a:pPr fontAlgn="base">
              <a:spcBef>
                <a:spcPct val="0"/>
              </a:spcBef>
              <a:spcAft>
                <a:spcPct val="0"/>
              </a:spcAft>
            </a:pPr>
            <a:r>
              <a:rPr lang="zh-CN" altLang="en-US" sz="4000" b="1" dirty="0" smtClean="0">
                <a:solidFill>
                  <a:srgbClr val="00B0F0"/>
                </a:solidFill>
                <a:latin typeface="微软雅黑" pitchFamily="34" charset="-122"/>
                <a:ea typeface="微软雅黑" pitchFamily="34" charset="-122"/>
                <a:sym typeface="宋体" pitchFamily="2" charset="-122"/>
              </a:rPr>
              <a:t>看现在</a:t>
            </a:r>
            <a:endParaRPr lang="zh-CN" altLang="en-US" sz="4000" b="1" dirty="0">
              <a:solidFill>
                <a:srgbClr val="00B0F0"/>
              </a:solidFill>
              <a:latin typeface="微软雅黑" pitchFamily="34" charset="-122"/>
              <a:ea typeface="微软雅黑" pitchFamily="34" charset="-122"/>
              <a:sym typeface="宋体" pitchFamily="2" charset="-122"/>
            </a:endParaRPr>
          </a:p>
        </p:txBody>
      </p:sp>
      <p:sp>
        <p:nvSpPr>
          <p:cNvPr id="34" name="文本框 40"/>
          <p:cNvSpPr>
            <a:spLocks noChangeArrowheads="1"/>
          </p:cNvSpPr>
          <p:nvPr/>
        </p:nvSpPr>
        <p:spPr bwMode="auto">
          <a:xfrm>
            <a:off x="1850797" y="341873"/>
            <a:ext cx="1165704"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2600" dirty="0" smtClean="0">
                <a:solidFill>
                  <a:srgbClr val="00B0F0"/>
                </a:solidFill>
                <a:latin typeface="微软雅黑" pitchFamily="34" charset="-122"/>
                <a:ea typeface="微软雅黑" pitchFamily="34" charset="-122"/>
                <a:sym typeface="宋体" pitchFamily="2" charset="-122"/>
              </a:rPr>
              <a:t>A.</a:t>
            </a:r>
            <a:r>
              <a:rPr lang="zh-CN" altLang="en-US" sz="2600" dirty="0" smtClean="0">
                <a:solidFill>
                  <a:srgbClr val="00B0F0"/>
                </a:solidFill>
                <a:latin typeface="微软雅黑" pitchFamily="34" charset="-122"/>
                <a:ea typeface="微软雅黑" pitchFamily="34" charset="-122"/>
                <a:sym typeface="宋体" pitchFamily="2" charset="-122"/>
              </a:rPr>
              <a:t>现状</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5" name="组合 34"/>
          <p:cNvGrpSpPr/>
          <p:nvPr/>
        </p:nvGrpSpPr>
        <p:grpSpPr>
          <a:xfrm>
            <a:off x="0" y="542924"/>
            <a:ext cx="12190413" cy="53182"/>
            <a:chOff x="0" y="542924"/>
            <a:chExt cx="12190413" cy="53182"/>
          </a:xfrm>
        </p:grpSpPr>
        <p:sp>
          <p:nvSpPr>
            <p:cNvPr id="36"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7"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38" name="组合 37"/>
          <p:cNvGrpSpPr/>
          <p:nvPr/>
        </p:nvGrpSpPr>
        <p:grpSpPr>
          <a:xfrm>
            <a:off x="710636" y="218237"/>
            <a:ext cx="1201290" cy="755738"/>
            <a:chOff x="6404855" y="1211527"/>
            <a:chExt cx="1201290" cy="755738"/>
          </a:xfrm>
        </p:grpSpPr>
        <p:sp>
          <p:nvSpPr>
            <p:cNvPr id="39"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40" name="TextBox 39"/>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1</a:t>
              </a:r>
              <a:endParaRPr lang="zh-CN" altLang="en-US" sz="3600" b="1" spc="-300" dirty="0">
                <a:solidFill>
                  <a:schemeClr val="bg1"/>
                </a:solidFill>
                <a:latin typeface="微软雅黑" pitchFamily="34" charset="-122"/>
                <a:ea typeface="微软雅黑" pitchFamily="34" charset="-122"/>
              </a:endParaRPr>
            </a:p>
          </p:txBody>
        </p:sp>
      </p:grpSp>
    </p:spTree>
    <p:extLst>
      <p:ext uri="{BB962C8B-B14F-4D97-AF65-F5344CB8AC3E}">
        <p14:creationId xmlns="" xmlns:p14="http://schemas.microsoft.com/office/powerpoint/2010/main" val="7053724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1+#ppt_w/2"/>
                                          </p:val>
                                        </p:tav>
                                        <p:tav tm="100000">
                                          <p:val>
                                            <p:strVal val="#ppt_x"/>
                                          </p:val>
                                        </p:tav>
                                      </p:tavLst>
                                    </p:anim>
                                    <p:anim calcmode="lin" valueType="num">
                                      <p:cBhvr additive="base">
                                        <p:cTn id="8" dur="75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3" presetClass="entr" presetSubtype="10"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blinds(horizontal)">
                                      <p:cBhvr>
                                        <p:cTn id="12" dur="500"/>
                                        <p:tgtEl>
                                          <p:spTgt spid="47"/>
                                        </p:tgtEl>
                                      </p:cBhvr>
                                    </p:animEffect>
                                  </p:childTnLst>
                                </p:cTn>
                              </p:par>
                            </p:childTnLst>
                          </p:cTn>
                        </p:par>
                        <p:par>
                          <p:cTn id="13" fill="hold">
                            <p:stCondLst>
                              <p:cond delay="1250"/>
                            </p:stCondLst>
                            <p:childTnLst>
                              <p:par>
                                <p:cTn id="14" presetID="3" presetClass="entr" presetSubtype="1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blinds(horizontal)">
                                      <p:cBhvr>
                                        <p:cTn id="16" dur="500"/>
                                        <p:tgtEl>
                                          <p:spTgt spid="45"/>
                                        </p:tgtEl>
                                      </p:cBhvr>
                                    </p:animEffect>
                                  </p:childTnLst>
                                </p:cTn>
                              </p:par>
                            </p:childTnLst>
                          </p:cTn>
                        </p:par>
                        <p:par>
                          <p:cTn id="17" fill="hold">
                            <p:stCondLst>
                              <p:cond delay="1750"/>
                            </p:stCondLst>
                            <p:childTnLst>
                              <p:par>
                                <p:cTn id="18" presetID="3" presetClass="entr" presetSubtype="10" fill="hold"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blinds(horizontal)">
                                      <p:cBhvr>
                                        <p:cTn id="20" dur="500"/>
                                        <p:tgtEl>
                                          <p:spTgt spid="46"/>
                                        </p:tgtEl>
                                      </p:cBhvr>
                                    </p:animEffect>
                                  </p:childTnLst>
                                </p:cTn>
                              </p:par>
                            </p:childTnLst>
                          </p:cTn>
                        </p:par>
                        <p:par>
                          <p:cTn id="21" fill="hold">
                            <p:stCondLst>
                              <p:cond delay="2250"/>
                            </p:stCondLst>
                            <p:childTnLst>
                              <p:par>
                                <p:cTn id="22" presetID="3" presetClass="entr" presetSubtype="10" fill="hold"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blinds(horizontal)">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750" fill="hold"/>
                                        <p:tgtEl>
                                          <p:spTgt spid="2"/>
                                        </p:tgtEl>
                                        <p:attrNameLst>
                                          <p:attrName>ppt_w</p:attrName>
                                        </p:attrNameLst>
                                      </p:cBhvr>
                                      <p:tavLst>
                                        <p:tav tm="0">
                                          <p:val>
                                            <p:fltVal val="0"/>
                                          </p:val>
                                        </p:tav>
                                        <p:tav tm="100000">
                                          <p:val>
                                            <p:strVal val="#ppt_w"/>
                                          </p:val>
                                        </p:tav>
                                      </p:tavLst>
                                    </p:anim>
                                    <p:anim calcmode="lin" valueType="num">
                                      <p:cBhvr>
                                        <p:cTn id="30" dur="750" fill="hold"/>
                                        <p:tgtEl>
                                          <p:spTgt spid="2"/>
                                        </p:tgtEl>
                                        <p:attrNameLst>
                                          <p:attrName>ppt_h</p:attrName>
                                        </p:attrNameLst>
                                      </p:cBhvr>
                                      <p:tavLst>
                                        <p:tav tm="0">
                                          <p:val>
                                            <p:fltVal val="0"/>
                                          </p:val>
                                        </p:tav>
                                        <p:tav tm="100000">
                                          <p:val>
                                            <p:strVal val="#ppt_h"/>
                                          </p:val>
                                        </p:tav>
                                      </p:tavLst>
                                    </p:anim>
                                    <p:animEffect transition="in" filter="fade">
                                      <p:cBhvr>
                                        <p:cTn id="31" dur="75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750" fill="hold"/>
                                        <p:tgtEl>
                                          <p:spTgt spid="28"/>
                                        </p:tgtEl>
                                        <p:attrNameLst>
                                          <p:attrName>ppt_x</p:attrName>
                                        </p:attrNameLst>
                                      </p:cBhvr>
                                      <p:tavLst>
                                        <p:tav tm="0">
                                          <p:val>
                                            <p:strVal val="1+#ppt_w/2"/>
                                          </p:val>
                                        </p:tav>
                                        <p:tav tm="100000">
                                          <p:val>
                                            <p:strVal val="#ppt_x"/>
                                          </p:val>
                                        </p:tav>
                                      </p:tavLst>
                                    </p:anim>
                                    <p:anim calcmode="lin" valueType="num">
                                      <p:cBhvr additive="base">
                                        <p:cTn id="37" dur="75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p:cTn id="42" dur="750" fill="hold"/>
                                        <p:tgtEl>
                                          <p:spTgt spid="50"/>
                                        </p:tgtEl>
                                        <p:attrNameLst>
                                          <p:attrName>ppt_w</p:attrName>
                                        </p:attrNameLst>
                                      </p:cBhvr>
                                      <p:tavLst>
                                        <p:tav tm="0">
                                          <p:val>
                                            <p:fltVal val="0"/>
                                          </p:val>
                                        </p:tav>
                                        <p:tav tm="100000">
                                          <p:val>
                                            <p:strVal val="#ppt_w"/>
                                          </p:val>
                                        </p:tav>
                                      </p:tavLst>
                                    </p:anim>
                                    <p:anim calcmode="lin" valueType="num">
                                      <p:cBhvr>
                                        <p:cTn id="43" dur="750" fill="hold"/>
                                        <p:tgtEl>
                                          <p:spTgt spid="50"/>
                                        </p:tgtEl>
                                        <p:attrNameLst>
                                          <p:attrName>ppt_h</p:attrName>
                                        </p:attrNameLst>
                                      </p:cBhvr>
                                      <p:tavLst>
                                        <p:tav tm="0">
                                          <p:val>
                                            <p:fltVal val="0"/>
                                          </p:val>
                                        </p:tav>
                                        <p:tav tm="100000">
                                          <p:val>
                                            <p:strVal val="#ppt_h"/>
                                          </p:val>
                                        </p:tav>
                                      </p:tavLst>
                                    </p:anim>
                                    <p:animEffect transition="in" filter="fade">
                                      <p:cBhvr>
                                        <p:cTn id="44" dur="750"/>
                                        <p:tgtEl>
                                          <p:spTgt spid="50"/>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750" fill="hold"/>
                                        <p:tgtEl>
                                          <p:spTgt spid="29"/>
                                        </p:tgtEl>
                                        <p:attrNameLst>
                                          <p:attrName>ppt_x</p:attrName>
                                        </p:attrNameLst>
                                      </p:cBhvr>
                                      <p:tavLst>
                                        <p:tav tm="0">
                                          <p:val>
                                            <p:strVal val="1+#ppt_w/2"/>
                                          </p:val>
                                        </p:tav>
                                        <p:tav tm="100000">
                                          <p:val>
                                            <p:strVal val="#ppt_x"/>
                                          </p:val>
                                        </p:tav>
                                      </p:tavLst>
                                    </p:anim>
                                    <p:anim calcmode="lin" valueType="num">
                                      <p:cBhvr additive="base">
                                        <p:cTn id="50" dur="75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p:cTn id="55" dur="750" fill="hold"/>
                                        <p:tgtEl>
                                          <p:spTgt spid="55"/>
                                        </p:tgtEl>
                                        <p:attrNameLst>
                                          <p:attrName>ppt_w</p:attrName>
                                        </p:attrNameLst>
                                      </p:cBhvr>
                                      <p:tavLst>
                                        <p:tav tm="0">
                                          <p:val>
                                            <p:fltVal val="0"/>
                                          </p:val>
                                        </p:tav>
                                        <p:tav tm="100000">
                                          <p:val>
                                            <p:strVal val="#ppt_w"/>
                                          </p:val>
                                        </p:tav>
                                      </p:tavLst>
                                    </p:anim>
                                    <p:anim calcmode="lin" valueType="num">
                                      <p:cBhvr>
                                        <p:cTn id="56" dur="750" fill="hold"/>
                                        <p:tgtEl>
                                          <p:spTgt spid="55"/>
                                        </p:tgtEl>
                                        <p:attrNameLst>
                                          <p:attrName>ppt_h</p:attrName>
                                        </p:attrNameLst>
                                      </p:cBhvr>
                                      <p:tavLst>
                                        <p:tav tm="0">
                                          <p:val>
                                            <p:fltVal val="0"/>
                                          </p:val>
                                        </p:tav>
                                        <p:tav tm="100000">
                                          <p:val>
                                            <p:strVal val="#ppt_h"/>
                                          </p:val>
                                        </p:tav>
                                      </p:tavLst>
                                    </p:anim>
                                    <p:animEffect transition="in" filter="fade">
                                      <p:cBhvr>
                                        <p:cTn id="57" dur="75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750" fill="hold"/>
                                        <p:tgtEl>
                                          <p:spTgt spid="30"/>
                                        </p:tgtEl>
                                        <p:attrNameLst>
                                          <p:attrName>ppt_x</p:attrName>
                                        </p:attrNameLst>
                                      </p:cBhvr>
                                      <p:tavLst>
                                        <p:tav tm="0">
                                          <p:val>
                                            <p:strVal val="1+#ppt_w/2"/>
                                          </p:val>
                                        </p:tav>
                                        <p:tav tm="100000">
                                          <p:val>
                                            <p:strVal val="#ppt_x"/>
                                          </p:val>
                                        </p:tav>
                                      </p:tavLst>
                                    </p:anim>
                                    <p:anim calcmode="lin" valueType="num">
                                      <p:cBhvr additive="base">
                                        <p:cTn id="63" dur="75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nodeType="clickEffect">
                                  <p:stCondLst>
                                    <p:cond delay="0"/>
                                  </p:stCondLst>
                                  <p:childTnLst>
                                    <p:set>
                                      <p:cBhvr>
                                        <p:cTn id="67" dur="1" fill="hold">
                                          <p:stCondLst>
                                            <p:cond delay="0"/>
                                          </p:stCondLst>
                                        </p:cTn>
                                        <p:tgtEl>
                                          <p:spTgt spid="58"/>
                                        </p:tgtEl>
                                        <p:attrNameLst>
                                          <p:attrName>style.visibility</p:attrName>
                                        </p:attrNameLst>
                                      </p:cBhvr>
                                      <p:to>
                                        <p:strVal val="visible"/>
                                      </p:to>
                                    </p:set>
                                    <p:anim calcmode="lin" valueType="num">
                                      <p:cBhvr>
                                        <p:cTn id="68" dur="750" fill="hold"/>
                                        <p:tgtEl>
                                          <p:spTgt spid="58"/>
                                        </p:tgtEl>
                                        <p:attrNameLst>
                                          <p:attrName>ppt_w</p:attrName>
                                        </p:attrNameLst>
                                      </p:cBhvr>
                                      <p:tavLst>
                                        <p:tav tm="0">
                                          <p:val>
                                            <p:fltVal val="0"/>
                                          </p:val>
                                        </p:tav>
                                        <p:tav tm="100000">
                                          <p:val>
                                            <p:strVal val="#ppt_w"/>
                                          </p:val>
                                        </p:tav>
                                      </p:tavLst>
                                    </p:anim>
                                    <p:anim calcmode="lin" valueType="num">
                                      <p:cBhvr>
                                        <p:cTn id="69" dur="750" fill="hold"/>
                                        <p:tgtEl>
                                          <p:spTgt spid="58"/>
                                        </p:tgtEl>
                                        <p:attrNameLst>
                                          <p:attrName>ppt_h</p:attrName>
                                        </p:attrNameLst>
                                      </p:cBhvr>
                                      <p:tavLst>
                                        <p:tav tm="0">
                                          <p:val>
                                            <p:fltVal val="0"/>
                                          </p:val>
                                        </p:tav>
                                        <p:tav tm="100000">
                                          <p:val>
                                            <p:strVal val="#ppt_h"/>
                                          </p:val>
                                        </p:tav>
                                      </p:tavLst>
                                    </p:anim>
                                    <p:animEffect transition="in" filter="fade">
                                      <p:cBhvr>
                                        <p:cTn id="70" dur="750"/>
                                        <p:tgtEl>
                                          <p:spTgt spid="58"/>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nodeType="clickEffect">
                                  <p:stCondLst>
                                    <p:cond delay="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750" fill="hold"/>
                                        <p:tgtEl>
                                          <p:spTgt spid="31"/>
                                        </p:tgtEl>
                                        <p:attrNameLst>
                                          <p:attrName>ppt_x</p:attrName>
                                        </p:attrNameLst>
                                      </p:cBhvr>
                                      <p:tavLst>
                                        <p:tav tm="0">
                                          <p:val>
                                            <p:strVal val="1+#ppt_w/2"/>
                                          </p:val>
                                        </p:tav>
                                        <p:tav tm="100000">
                                          <p:val>
                                            <p:strVal val="#ppt_x"/>
                                          </p:val>
                                        </p:tav>
                                      </p:tavLst>
                                    </p:anim>
                                    <p:anim calcmode="lin" valueType="num">
                                      <p:cBhvr additive="base">
                                        <p:cTn id="76" dur="750" fill="hold"/>
                                        <p:tgtEl>
                                          <p:spTgt spid="31"/>
                                        </p:tgtEl>
                                        <p:attrNameLst>
                                          <p:attrName>ppt_y</p:attrName>
                                        </p:attrNameLst>
                                      </p:cBhvr>
                                      <p:tavLst>
                                        <p:tav tm="0">
                                          <p:val>
                                            <p:strVal val="#ppt_y"/>
                                          </p:val>
                                        </p:tav>
                                        <p:tav tm="100000">
                                          <p:val>
                                            <p:strVal val="#ppt_y"/>
                                          </p:val>
                                        </p:tav>
                                      </p:tavLst>
                                    </p:anim>
                                  </p:childTnLst>
                                </p:cTn>
                              </p:par>
                              <p:par>
                                <p:cTn id="77" presetID="53" presetClass="entr" presetSubtype="16"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anim calcmode="lin" valueType="num">
                                      <p:cBhvr>
                                        <p:cTn id="79" dur="500" fill="hold"/>
                                        <p:tgtEl>
                                          <p:spTgt spid="38"/>
                                        </p:tgtEl>
                                        <p:attrNameLst>
                                          <p:attrName>ppt_w</p:attrName>
                                        </p:attrNameLst>
                                      </p:cBhvr>
                                      <p:tavLst>
                                        <p:tav tm="0">
                                          <p:val>
                                            <p:fltVal val="0"/>
                                          </p:val>
                                        </p:tav>
                                        <p:tav tm="100000">
                                          <p:val>
                                            <p:strVal val="#ppt_w"/>
                                          </p:val>
                                        </p:tav>
                                      </p:tavLst>
                                    </p:anim>
                                    <p:anim calcmode="lin" valueType="num">
                                      <p:cBhvr>
                                        <p:cTn id="80" dur="500" fill="hold"/>
                                        <p:tgtEl>
                                          <p:spTgt spid="38"/>
                                        </p:tgtEl>
                                        <p:attrNameLst>
                                          <p:attrName>ppt_h</p:attrName>
                                        </p:attrNameLst>
                                      </p:cBhvr>
                                      <p:tavLst>
                                        <p:tav tm="0">
                                          <p:val>
                                            <p:fltVal val="0"/>
                                          </p:val>
                                        </p:tav>
                                        <p:tav tm="100000">
                                          <p:val>
                                            <p:strVal val="#ppt_h"/>
                                          </p:val>
                                        </p:tav>
                                      </p:tavLst>
                                    </p:anim>
                                    <p:animEffect transition="in" filter="fade">
                                      <p:cBhvr>
                                        <p:cTn id="81" dur="500"/>
                                        <p:tgtEl>
                                          <p:spTgt spid="38"/>
                                        </p:tgtEl>
                                      </p:cBhvr>
                                    </p:animEffect>
                                  </p:childTnLst>
                                </p:cTn>
                              </p:par>
                              <p:par>
                                <p:cTn id="82" presetID="22" presetClass="entr" presetSubtype="8" fill="hold" nodeType="withEffect">
                                  <p:stCondLst>
                                    <p:cond delay="100"/>
                                  </p:stCondLst>
                                  <p:childTnLst>
                                    <p:set>
                                      <p:cBhvr>
                                        <p:cTn id="83" dur="1" fill="hold">
                                          <p:stCondLst>
                                            <p:cond delay="0"/>
                                          </p:stCondLst>
                                        </p:cTn>
                                        <p:tgtEl>
                                          <p:spTgt spid="35"/>
                                        </p:tgtEl>
                                        <p:attrNameLst>
                                          <p:attrName>style.visibility</p:attrName>
                                        </p:attrNameLst>
                                      </p:cBhvr>
                                      <p:to>
                                        <p:strVal val="visible"/>
                                      </p:to>
                                    </p:set>
                                    <p:animEffect transition="in" filter="wipe(left)">
                                      <p:cBhvr>
                                        <p:cTn id="84" dur="500"/>
                                        <p:tgtEl>
                                          <p:spTgt spid="35"/>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808508"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2600" dirty="0" smtClean="0">
                <a:solidFill>
                  <a:srgbClr val="00B0F0"/>
                </a:solidFill>
                <a:latin typeface="微软雅黑" pitchFamily="34" charset="-122"/>
                <a:ea typeface="微软雅黑" pitchFamily="34" charset="-122"/>
                <a:sym typeface="宋体" pitchFamily="2" charset="-122"/>
              </a:rPr>
              <a:t>B.</a:t>
            </a:r>
            <a:r>
              <a:rPr lang="zh-CN" altLang="en-US" sz="2600" dirty="0" smtClean="0">
                <a:solidFill>
                  <a:srgbClr val="00B0F0"/>
                </a:solidFill>
                <a:latin typeface="微软雅黑" pitchFamily="34" charset="-122"/>
                <a:ea typeface="微软雅黑" pitchFamily="34" charset="-122"/>
                <a:sym typeface="宋体" pitchFamily="2" charset="-122"/>
              </a:rPr>
              <a:t>论文分布</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7"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1</a:t>
              </a:r>
              <a:endParaRPr lang="zh-CN" altLang="en-US" sz="3600" b="1" spc="-300" dirty="0">
                <a:solidFill>
                  <a:schemeClr val="bg1"/>
                </a:solidFill>
                <a:latin typeface="微软雅黑" pitchFamily="34" charset="-122"/>
                <a:ea typeface="微软雅黑" pitchFamily="34" charset="-122"/>
              </a:endParaRPr>
            </a:p>
          </p:txBody>
        </p:sp>
      </p:grpSp>
      <p:graphicFrame>
        <p:nvGraphicFramePr>
          <p:cNvPr id="204" name="表格 203"/>
          <p:cNvGraphicFramePr>
            <a:graphicFrameLocks noGrp="1"/>
          </p:cNvGraphicFramePr>
          <p:nvPr/>
        </p:nvGraphicFramePr>
        <p:xfrm>
          <a:off x="261924" y="1002884"/>
          <a:ext cx="11595777" cy="5669280"/>
        </p:xfrm>
        <a:graphic>
          <a:graphicData uri="http://schemas.openxmlformats.org/drawingml/2006/table">
            <a:tbl>
              <a:tblPr firstRow="1" bandRow="1">
                <a:tableStyleId>{F2DE63D5-997A-4646-A377-4702673A728D}</a:tableStyleId>
              </a:tblPr>
              <a:tblGrid>
                <a:gridCol w="1798761"/>
                <a:gridCol w="1700153"/>
                <a:gridCol w="3805083"/>
                <a:gridCol w="4291780"/>
              </a:tblGrid>
              <a:tr h="370840">
                <a:tc>
                  <a:txBody>
                    <a:bodyPr/>
                    <a:lstStyle/>
                    <a:p>
                      <a:pPr algn="ctr"/>
                      <a:r>
                        <a:rPr lang="zh-CN" altLang="en-US" sz="2400" dirty="0" smtClean="0"/>
                        <a:t>时间</a:t>
                      </a:r>
                      <a:endParaRPr lang="zh-CN" altLang="en-US" sz="2400"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dirty="0" smtClean="0"/>
                        <a:t>论文数量（含图书）</a:t>
                      </a:r>
                      <a:endParaRPr lang="zh-CN" altLang="en-US" sz="2400"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dirty="0" smtClean="0"/>
                        <a:t>关键词</a:t>
                      </a:r>
                      <a:endParaRPr lang="zh-CN" altLang="en-US" sz="2400"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2400" dirty="0" smtClean="0"/>
                        <a:t>备注</a:t>
                      </a:r>
                      <a:endParaRPr lang="zh-CN" altLang="en-US" sz="2400"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sz="2400" dirty="0" smtClean="0"/>
                        <a:t>1970-1979</a:t>
                      </a:r>
                      <a:endParaRPr lang="zh-CN" altLang="en-US" sz="2400"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16</a:t>
                      </a:r>
                      <a:endParaRPr lang="zh-CN" altLang="en-US" sz="2400"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Learned helpless</a:t>
                      </a:r>
                      <a:r>
                        <a:rPr lang="en-US" altLang="zh-CN" sz="2400" baseline="0" dirty="0" smtClean="0"/>
                        <a:t> </a:t>
                      </a:r>
                    </a:p>
                    <a:p>
                      <a:pPr algn="ctr"/>
                      <a:r>
                        <a:rPr lang="zh-CN" altLang="en-US" sz="2400" baseline="0" dirty="0" smtClean="0"/>
                        <a:t>习得性无助</a:t>
                      </a:r>
                      <a:endParaRPr lang="zh-CN" altLang="en-US" sz="2400"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sz="2400" dirty="0" smtClean="0"/>
                        <a:t>1980-1989</a:t>
                      </a:r>
                      <a:endParaRPr lang="zh-CN" altLang="en-US" sz="2400" dirty="0" smtClean="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16</a:t>
                      </a:r>
                      <a:endParaRPr lang="zh-CN" altLang="en-US" sz="2400" dirty="0" smtClean="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Learned</a:t>
                      </a:r>
                      <a:r>
                        <a:rPr lang="en-US" altLang="zh-CN" sz="2400" baseline="0" dirty="0" smtClean="0"/>
                        <a:t> helpless; attributions </a:t>
                      </a:r>
                      <a:r>
                        <a:rPr lang="zh-CN" altLang="en-US" sz="2400" baseline="0" dirty="0" smtClean="0"/>
                        <a:t>归因</a:t>
                      </a:r>
                      <a:endParaRPr lang="zh-CN" altLang="en-US" sz="2400"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zh-CN" altLang="en-US" sz="2400" dirty="0" smtClean="0"/>
                        <a:t>被引最高论文：</a:t>
                      </a:r>
                      <a:r>
                        <a:rPr lang="en-US" altLang="zh-CN" sz="2400" dirty="0" smtClean="0"/>
                        <a:t>1988</a:t>
                      </a:r>
                      <a:r>
                        <a:rPr lang="zh-CN" altLang="en-US" sz="2400" dirty="0" smtClean="0"/>
                        <a:t>年</a:t>
                      </a:r>
                      <a:endParaRPr lang="en-US" altLang="zh-CN" sz="2400" dirty="0" smtClean="0"/>
                    </a:p>
                    <a:p>
                      <a:pPr marL="0" marR="0" indent="0" algn="ctr" defTabSz="1219170" rtl="0" eaLnBrk="1" fontAlgn="auto" latinLnBrk="0" hangingPunct="1">
                        <a:lnSpc>
                          <a:spcPct val="100000"/>
                        </a:lnSpc>
                        <a:spcBef>
                          <a:spcPts val="0"/>
                        </a:spcBef>
                        <a:spcAft>
                          <a:spcPts val="0"/>
                        </a:spcAft>
                        <a:buClrTx/>
                        <a:buSzTx/>
                        <a:buFontTx/>
                        <a:buNone/>
                        <a:tabLst/>
                        <a:defRPr/>
                      </a:pPr>
                      <a:r>
                        <a:rPr lang="en-US" altLang="zh-CN" sz="2400" kern="1200" dirty="0" smtClean="0"/>
                        <a:t>A social-cognitive approach to motivation and personality</a:t>
                      </a:r>
                      <a:endParaRPr lang="en-US" altLang="zh-CN" sz="2400" b="0" i="0" kern="1200" dirty="0" smtClean="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sz="2400" dirty="0" smtClean="0"/>
                        <a:t>1990-1999</a:t>
                      </a:r>
                      <a:endParaRPr lang="zh-CN" altLang="en-US" sz="2400" dirty="0" smtClean="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39</a:t>
                      </a:r>
                      <a:endParaRPr lang="zh-CN" altLang="en-US" sz="2400" dirty="0" smtClean="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Implicit theories</a:t>
                      </a:r>
                      <a:r>
                        <a:rPr lang="en-US" altLang="zh-CN" sz="2400" baseline="0" dirty="0" smtClean="0"/>
                        <a:t> </a:t>
                      </a:r>
                    </a:p>
                    <a:p>
                      <a:pPr algn="ctr"/>
                      <a:r>
                        <a:rPr lang="zh-CN" altLang="en-US" sz="2400" baseline="0" dirty="0" smtClean="0"/>
                        <a:t>内隐理论</a:t>
                      </a:r>
                      <a:endParaRPr lang="zh-CN" altLang="en-US" sz="2400"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endParaRPr lang="en-US" altLang="zh-CN" sz="2400" b="0" i="0" kern="1200" dirty="0" smtClean="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sz="2400" dirty="0" smtClean="0"/>
                        <a:t>2000-2009</a:t>
                      </a:r>
                      <a:endParaRPr lang="zh-CN" altLang="en-US" sz="2400" dirty="0" smtClean="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64</a:t>
                      </a:r>
                      <a:endParaRPr lang="zh-CN" altLang="en-US" sz="2400" dirty="0" smtClean="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Entity theory</a:t>
                      </a:r>
                      <a:r>
                        <a:rPr lang="en-US" altLang="zh-CN" sz="2400" baseline="0" dirty="0" smtClean="0"/>
                        <a:t> and incremental theory</a:t>
                      </a:r>
                    </a:p>
                    <a:p>
                      <a:pPr algn="ctr"/>
                      <a:r>
                        <a:rPr lang="zh-CN" altLang="en-US" sz="2400" baseline="0" dirty="0" smtClean="0"/>
                        <a:t>实体理论和增量理论</a:t>
                      </a:r>
                      <a:endParaRPr lang="zh-CN" altLang="en-US" sz="2400"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endParaRPr lang="en-US" altLang="zh-CN" sz="2400" b="0" i="0" kern="1200" dirty="0" smtClean="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sz="2400" dirty="0" smtClean="0"/>
                        <a:t>2010</a:t>
                      </a:r>
                      <a:r>
                        <a:rPr lang="zh-CN" altLang="en-US" sz="2400" dirty="0" smtClean="0"/>
                        <a:t>至今</a:t>
                      </a:r>
                      <a:endParaRPr lang="zh-CN" altLang="en-US" sz="2400" dirty="0" smtClean="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smtClean="0"/>
                        <a:t>126</a:t>
                      </a:r>
                      <a:endParaRPr lang="zh-CN" altLang="en-US" sz="2400" dirty="0" smtClean="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altLang="zh-CN" sz="2400" dirty="0" smtClean="0"/>
                        <a:t>Implicit theories</a:t>
                      </a:r>
                      <a:r>
                        <a:rPr lang="en-US" altLang="zh-CN" sz="2400" baseline="0" dirty="0" smtClean="0"/>
                        <a:t> </a:t>
                      </a:r>
                    </a:p>
                    <a:p>
                      <a:pPr algn="ctr"/>
                      <a:r>
                        <a:rPr lang="en-US" altLang="zh-CN" sz="2400" dirty="0" smtClean="0"/>
                        <a:t>Mindset </a:t>
                      </a:r>
                      <a:r>
                        <a:rPr lang="zh-CN" altLang="en-US" sz="2400" dirty="0" smtClean="0"/>
                        <a:t>思维模式</a:t>
                      </a:r>
                      <a:endParaRPr lang="zh-CN" altLang="en-US" sz="2400"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endParaRPr lang="en-US" altLang="zh-CN" sz="2400" b="0" i="0" kern="1200" dirty="0" smtClean="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643338682"/>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04"/>
                                        </p:tgtEl>
                                        <p:attrNameLst>
                                          <p:attrName>style.visibility</p:attrName>
                                        </p:attrNameLst>
                                      </p:cBhvr>
                                      <p:to>
                                        <p:strVal val="visible"/>
                                      </p:to>
                                    </p:set>
                                    <p:animEffect transition="in" filter="blinds(horizontal)">
                                      <p:cBhvr>
                                        <p:cTn id="20"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7"/>
          <p:cNvSpPr>
            <a:spLocks/>
          </p:cNvSpPr>
          <p:nvPr/>
        </p:nvSpPr>
        <p:spPr bwMode="auto">
          <a:xfrm>
            <a:off x="843909" y="5642041"/>
            <a:ext cx="11112083" cy="753758"/>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4"/>
                </a:cubicBezTo>
                <a:lnTo>
                  <a:pt x="12630" y="763"/>
                </a:lnTo>
                <a:cubicBezTo>
                  <a:pt x="12630" y="814"/>
                  <a:pt x="12597" y="856"/>
                  <a:pt x="12555" y="856"/>
                </a:cubicBezTo>
                <a:lnTo>
                  <a:pt x="75" y="856"/>
                </a:lnTo>
                <a:cubicBezTo>
                  <a:pt x="34" y="856"/>
                  <a:pt x="0" y="814"/>
                  <a:pt x="0" y="763"/>
                </a:cubicBezTo>
                <a:lnTo>
                  <a:pt x="0" y="94"/>
                </a:lnTo>
                <a:cubicBezTo>
                  <a:pt x="0" y="42"/>
                  <a:pt x="34" y="0"/>
                  <a:pt x="75" y="0"/>
                </a:cubicBezTo>
                <a:close/>
              </a:path>
            </a:pathLst>
          </a:custGeom>
          <a:solidFill>
            <a:srgbClr val="484849">
              <a:lumMod val="20000"/>
              <a:lumOff val="80000"/>
            </a:srgbClr>
          </a:solidFill>
          <a:ln w="10" cap="flat">
            <a:solidFill>
              <a:srgbClr val="484849">
                <a:lumMod val="40000"/>
                <a:lumOff val="60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2" name="文本框 40"/>
          <p:cNvSpPr>
            <a:spLocks noChangeArrowheads="1"/>
          </p:cNvSpPr>
          <p:nvPr/>
        </p:nvSpPr>
        <p:spPr bwMode="auto">
          <a:xfrm>
            <a:off x="1850797" y="341873"/>
            <a:ext cx="1821332"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2600" dirty="0" smtClean="0">
                <a:solidFill>
                  <a:srgbClr val="00B0F0"/>
                </a:solidFill>
                <a:latin typeface="微软雅黑" pitchFamily="34" charset="-122"/>
                <a:ea typeface="微软雅黑" pitchFamily="34" charset="-122"/>
                <a:sym typeface="宋体" pitchFamily="2" charset="-122"/>
              </a:rPr>
              <a:t>C.</a:t>
            </a:r>
            <a:r>
              <a:rPr lang="zh-CN" altLang="en-US" sz="2600" dirty="0" smtClean="0">
                <a:solidFill>
                  <a:srgbClr val="00B0F0"/>
                </a:solidFill>
                <a:latin typeface="微软雅黑" pitchFamily="34" charset="-122"/>
                <a:ea typeface="微软雅黑" pitchFamily="34" charset="-122"/>
                <a:sym typeface="宋体" pitchFamily="2" charset="-122"/>
              </a:rPr>
              <a:t>模型假设</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33" name="Freeform 11"/>
          <p:cNvSpPr>
            <a:spLocks noEditPoints="1"/>
          </p:cNvSpPr>
          <p:nvPr/>
        </p:nvSpPr>
        <p:spPr bwMode="auto">
          <a:xfrm>
            <a:off x="1669417" y="5238991"/>
            <a:ext cx="2052562" cy="1561605"/>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FE978C"/>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grpSp>
        <p:nvGrpSpPr>
          <p:cNvPr id="4"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1</a:t>
              </a:r>
              <a:endParaRPr lang="zh-CN" altLang="en-US" sz="3600" b="1" spc="-300" dirty="0">
                <a:solidFill>
                  <a:schemeClr val="bg1"/>
                </a:solidFill>
                <a:latin typeface="微软雅黑" pitchFamily="34" charset="-122"/>
                <a:ea typeface="微软雅黑" pitchFamily="34" charset="-122"/>
              </a:endParaRPr>
            </a:p>
          </p:txBody>
        </p:sp>
      </p:grpSp>
      <p:sp>
        <p:nvSpPr>
          <p:cNvPr id="10" name="Freeform 6"/>
          <p:cNvSpPr>
            <a:spLocks/>
          </p:cNvSpPr>
          <p:nvPr/>
        </p:nvSpPr>
        <p:spPr bwMode="auto">
          <a:xfrm>
            <a:off x="838993" y="1518221"/>
            <a:ext cx="11112083" cy="753758"/>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3"/>
                  <a:pt x="12630" y="94"/>
                </a:cubicBezTo>
                <a:lnTo>
                  <a:pt x="12630" y="763"/>
                </a:lnTo>
                <a:cubicBezTo>
                  <a:pt x="12630" y="814"/>
                  <a:pt x="12597" y="856"/>
                  <a:pt x="12555" y="856"/>
                </a:cubicBezTo>
                <a:lnTo>
                  <a:pt x="75" y="856"/>
                </a:lnTo>
                <a:cubicBezTo>
                  <a:pt x="34" y="856"/>
                  <a:pt x="0" y="814"/>
                  <a:pt x="0" y="763"/>
                </a:cubicBezTo>
                <a:lnTo>
                  <a:pt x="0" y="94"/>
                </a:lnTo>
                <a:cubicBezTo>
                  <a:pt x="0" y="43"/>
                  <a:pt x="34" y="0"/>
                  <a:pt x="75" y="0"/>
                </a:cubicBezTo>
                <a:close/>
              </a:path>
            </a:pathLst>
          </a:custGeom>
          <a:solidFill>
            <a:srgbClr val="484849">
              <a:lumMod val="20000"/>
              <a:lumOff val="80000"/>
            </a:srgbClr>
          </a:solidFill>
          <a:ln w="10" cap="flat">
            <a:solidFill>
              <a:srgbClr val="484849">
                <a:lumMod val="40000"/>
                <a:lumOff val="60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13" name="Freeform 10"/>
          <p:cNvSpPr>
            <a:spLocks noEditPoints="1"/>
          </p:cNvSpPr>
          <p:nvPr/>
        </p:nvSpPr>
        <p:spPr bwMode="auto">
          <a:xfrm>
            <a:off x="1590759" y="1348607"/>
            <a:ext cx="2052562" cy="1291354"/>
          </a:xfrm>
          <a:custGeom>
            <a:avLst/>
            <a:gdLst>
              <a:gd name="T0" fmla="*/ 2333 w 2333"/>
              <a:gd name="T1" fmla="*/ 0 h 1818"/>
              <a:gd name="T2" fmla="*/ 2333 w 2333"/>
              <a:gd name="T3" fmla="*/ 1364 h 1818"/>
              <a:gd name="T4" fmla="*/ 1166 w 2333"/>
              <a:gd name="T5" fmla="*/ 1818 h 1818"/>
              <a:gd name="T6" fmla="*/ 0 w 2333"/>
              <a:gd name="T7" fmla="*/ 1364 h 1818"/>
              <a:gd name="T8" fmla="*/ 0 w 2333"/>
              <a:gd name="T9" fmla="*/ 0 h 1818"/>
              <a:gd name="T10" fmla="*/ 2333 w 2333"/>
              <a:gd name="T11" fmla="*/ 0 h 1818"/>
              <a:gd name="T12" fmla="*/ 1166 w 2333"/>
              <a:gd name="T13" fmla="*/ 0 h 1818"/>
            </a:gdLst>
            <a:ahLst/>
            <a:cxnLst>
              <a:cxn ang="0">
                <a:pos x="T0" y="T1"/>
              </a:cxn>
              <a:cxn ang="0">
                <a:pos x="T2" y="T3"/>
              </a:cxn>
              <a:cxn ang="0">
                <a:pos x="T4" y="T5"/>
              </a:cxn>
              <a:cxn ang="0">
                <a:pos x="T6" y="T7"/>
              </a:cxn>
              <a:cxn ang="0">
                <a:pos x="T8" y="T9"/>
              </a:cxn>
              <a:cxn ang="0">
                <a:pos x="T10" y="T11"/>
              </a:cxn>
              <a:cxn ang="0">
                <a:pos x="T12" y="T13"/>
              </a:cxn>
            </a:cxnLst>
            <a:rect l="0" t="0" r="r" b="b"/>
            <a:pathLst>
              <a:path w="2333" h="1818">
                <a:moveTo>
                  <a:pt x="2333" y="0"/>
                </a:moveTo>
                <a:lnTo>
                  <a:pt x="2333" y="1364"/>
                </a:lnTo>
                <a:lnTo>
                  <a:pt x="1166" y="1818"/>
                </a:lnTo>
                <a:lnTo>
                  <a:pt x="0" y="1364"/>
                </a:lnTo>
                <a:lnTo>
                  <a:pt x="0" y="0"/>
                </a:lnTo>
                <a:lnTo>
                  <a:pt x="2333" y="0"/>
                </a:lnTo>
                <a:close/>
                <a:moveTo>
                  <a:pt x="1166" y="0"/>
                </a:moveTo>
              </a:path>
            </a:pathLst>
          </a:custGeom>
          <a:solidFill>
            <a:srgbClr val="00B0F0"/>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16" name="TextBox 15"/>
          <p:cNvSpPr txBox="1"/>
          <p:nvPr/>
        </p:nvSpPr>
        <p:spPr>
          <a:xfrm>
            <a:off x="4124450" y="1628402"/>
            <a:ext cx="7593777" cy="500127"/>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schemeClr val="bg1">
                    <a:lumMod val="50000"/>
                  </a:schemeClr>
                </a:solidFill>
                <a:effectLst/>
                <a:uLnTx/>
                <a:uFillTx/>
                <a:latin typeface="微软雅黑"/>
                <a:ea typeface="微软雅黑"/>
              </a:rPr>
              <a:t>失败让我无地自容  </a:t>
            </a:r>
            <a:r>
              <a:rPr kumimoji="0" lang="en-US" altLang="zh-CN" sz="2800" b="0" i="0" u="none" strike="noStrike" kern="0" cap="none" spc="0" normalizeH="0" baseline="0" noProof="0" dirty="0" smtClean="0">
                <a:ln>
                  <a:noFill/>
                </a:ln>
                <a:solidFill>
                  <a:schemeClr val="bg1">
                    <a:lumMod val="50000"/>
                  </a:schemeClr>
                </a:solidFill>
                <a:effectLst/>
                <a:uLnTx/>
                <a:uFillTx/>
                <a:latin typeface="微软雅黑"/>
                <a:ea typeface="微软雅黑"/>
              </a:rPr>
              <a:t>vs.</a:t>
            </a:r>
            <a:r>
              <a:rPr kumimoji="0" lang="en-US" altLang="zh-CN" sz="2800" b="0" i="0" u="none" strike="noStrike" kern="0" cap="none" spc="0" normalizeH="0" noProof="0" dirty="0" smtClean="0">
                <a:ln>
                  <a:noFill/>
                </a:ln>
                <a:solidFill>
                  <a:schemeClr val="bg1">
                    <a:lumMod val="50000"/>
                  </a:schemeClr>
                </a:solidFill>
                <a:effectLst/>
                <a:uLnTx/>
                <a:uFillTx/>
                <a:latin typeface="微软雅黑"/>
                <a:ea typeface="微软雅黑"/>
              </a:rPr>
              <a:t>  </a:t>
            </a:r>
            <a:r>
              <a:rPr lang="zh-CN" altLang="en-US" sz="2800" kern="0" dirty="0" smtClean="0">
                <a:solidFill>
                  <a:schemeClr val="bg1">
                    <a:lumMod val="50000"/>
                  </a:schemeClr>
                </a:solidFill>
                <a:latin typeface="微软雅黑"/>
                <a:ea typeface="微软雅黑"/>
              </a:rPr>
              <a:t>我喜欢挑战我自己</a:t>
            </a:r>
            <a:endParaRPr kumimoji="0" lang="zh-CN" altLang="en-US" sz="2800" b="0" i="0" u="none" strike="noStrike" kern="0" cap="none" spc="0" normalizeH="0" baseline="0" noProof="0" dirty="0">
              <a:ln>
                <a:noFill/>
              </a:ln>
              <a:solidFill>
                <a:schemeClr val="bg1">
                  <a:lumMod val="50000"/>
                </a:schemeClr>
              </a:solidFill>
              <a:effectLst/>
              <a:uLnTx/>
              <a:uFillTx/>
              <a:latin typeface="微软雅黑"/>
              <a:ea typeface="微软雅黑"/>
            </a:endParaRPr>
          </a:p>
        </p:txBody>
      </p:sp>
      <p:sp>
        <p:nvSpPr>
          <p:cNvPr id="17" name="TextBox 16"/>
          <p:cNvSpPr txBox="1"/>
          <p:nvPr/>
        </p:nvSpPr>
        <p:spPr>
          <a:xfrm>
            <a:off x="1786690" y="1628015"/>
            <a:ext cx="1719694" cy="500127"/>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srgbClr val="FFFFFF"/>
                </a:solidFill>
                <a:effectLst/>
                <a:uLnTx/>
                <a:uFillTx/>
                <a:latin typeface="微软雅黑"/>
                <a:ea typeface="微软雅黑"/>
              </a:rPr>
              <a:t>适应模式</a:t>
            </a:r>
            <a:endParaRPr kumimoji="0" lang="en-US" altLang="zh-CN" sz="2800" b="0" i="0" u="none" strike="noStrike" kern="0" cap="none" spc="0" normalizeH="0" baseline="0" noProof="0" dirty="0" smtClean="0">
              <a:ln>
                <a:noFill/>
              </a:ln>
              <a:solidFill>
                <a:srgbClr val="FFFFFF"/>
              </a:solidFill>
              <a:effectLst/>
              <a:uLnTx/>
              <a:uFillTx/>
              <a:latin typeface="微软雅黑"/>
              <a:ea typeface="微软雅黑"/>
            </a:endParaRPr>
          </a:p>
        </p:txBody>
      </p:sp>
      <p:sp>
        <p:nvSpPr>
          <p:cNvPr id="22" name="TextBox 21"/>
          <p:cNvSpPr txBox="1"/>
          <p:nvPr/>
        </p:nvSpPr>
        <p:spPr>
          <a:xfrm>
            <a:off x="896023" y="1522720"/>
            <a:ext cx="665068" cy="684793"/>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schemeClr val="bg1">
                    <a:lumMod val="50000"/>
                  </a:schemeClr>
                </a:solidFill>
                <a:effectLst/>
                <a:uLnTx/>
                <a:uFillTx/>
                <a:latin typeface="微软雅黑"/>
                <a:ea typeface="微软雅黑"/>
              </a:rPr>
              <a:t>0</a:t>
            </a:r>
          </a:p>
        </p:txBody>
      </p:sp>
      <p:sp>
        <p:nvSpPr>
          <p:cNvPr id="11" name="Freeform 7"/>
          <p:cNvSpPr>
            <a:spLocks/>
          </p:cNvSpPr>
          <p:nvPr/>
        </p:nvSpPr>
        <p:spPr bwMode="auto">
          <a:xfrm>
            <a:off x="838993" y="2955944"/>
            <a:ext cx="11112083" cy="753758"/>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4"/>
                </a:cubicBezTo>
                <a:lnTo>
                  <a:pt x="12630" y="763"/>
                </a:lnTo>
                <a:cubicBezTo>
                  <a:pt x="12630" y="814"/>
                  <a:pt x="12597" y="856"/>
                  <a:pt x="12555" y="856"/>
                </a:cubicBezTo>
                <a:lnTo>
                  <a:pt x="75" y="856"/>
                </a:lnTo>
                <a:cubicBezTo>
                  <a:pt x="34" y="856"/>
                  <a:pt x="0" y="814"/>
                  <a:pt x="0" y="763"/>
                </a:cubicBezTo>
                <a:lnTo>
                  <a:pt x="0" y="94"/>
                </a:lnTo>
                <a:cubicBezTo>
                  <a:pt x="0" y="42"/>
                  <a:pt x="34" y="0"/>
                  <a:pt x="75" y="0"/>
                </a:cubicBezTo>
                <a:close/>
              </a:path>
            </a:pathLst>
          </a:custGeom>
          <a:solidFill>
            <a:srgbClr val="484849">
              <a:lumMod val="20000"/>
              <a:lumOff val="80000"/>
            </a:srgbClr>
          </a:solidFill>
          <a:ln w="10" cap="flat">
            <a:solidFill>
              <a:srgbClr val="484849">
                <a:lumMod val="40000"/>
                <a:lumOff val="60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14" name="Freeform 11"/>
          <p:cNvSpPr>
            <a:spLocks noEditPoints="1"/>
          </p:cNvSpPr>
          <p:nvPr/>
        </p:nvSpPr>
        <p:spPr bwMode="auto">
          <a:xfrm>
            <a:off x="1620256" y="2552894"/>
            <a:ext cx="2052562" cy="1561605"/>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FE978C"/>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18" name="TextBox 17"/>
          <p:cNvSpPr txBox="1"/>
          <p:nvPr/>
        </p:nvSpPr>
        <p:spPr>
          <a:xfrm>
            <a:off x="1786690" y="3028654"/>
            <a:ext cx="1719694" cy="561682"/>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3200" kern="0" noProof="0" dirty="0" smtClean="0">
                <a:solidFill>
                  <a:srgbClr val="FFFFFF"/>
                </a:solidFill>
                <a:latin typeface="微软雅黑"/>
                <a:ea typeface="微软雅黑"/>
              </a:rPr>
              <a:t>归因</a:t>
            </a:r>
            <a:endParaRPr kumimoji="0" lang="en-US" altLang="zh-CN" sz="3200" b="0" i="0" u="none" strike="noStrike" kern="0" cap="none" spc="0" normalizeH="0" baseline="0" noProof="0" dirty="0" smtClean="0">
              <a:ln>
                <a:noFill/>
              </a:ln>
              <a:solidFill>
                <a:srgbClr val="FFFFFF"/>
              </a:solidFill>
              <a:effectLst/>
              <a:uLnTx/>
              <a:uFillTx/>
              <a:latin typeface="微软雅黑"/>
              <a:ea typeface="微软雅黑"/>
            </a:endParaRPr>
          </a:p>
        </p:txBody>
      </p:sp>
      <p:sp>
        <p:nvSpPr>
          <p:cNvPr id="20" name="TextBox 19"/>
          <p:cNvSpPr txBox="1"/>
          <p:nvPr/>
        </p:nvSpPr>
        <p:spPr>
          <a:xfrm>
            <a:off x="4139199" y="3127660"/>
            <a:ext cx="7593777" cy="500127"/>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zh-CN" altLang="en-US" sz="2800" kern="0" dirty="0" smtClean="0">
                <a:solidFill>
                  <a:schemeClr val="bg1">
                    <a:lumMod val="50000"/>
                  </a:schemeClr>
                </a:solidFill>
                <a:latin typeface="微软雅黑"/>
                <a:ea typeface="微软雅黑"/>
              </a:rPr>
              <a:t>失败是我能力不足  </a:t>
            </a:r>
            <a:r>
              <a:rPr lang="en-US" altLang="zh-CN" sz="2800" kern="0" dirty="0" smtClean="0">
                <a:solidFill>
                  <a:schemeClr val="bg1">
                    <a:lumMod val="50000"/>
                  </a:schemeClr>
                </a:solidFill>
                <a:latin typeface="微软雅黑"/>
                <a:ea typeface="微软雅黑"/>
              </a:rPr>
              <a:t>vs.  </a:t>
            </a:r>
            <a:r>
              <a:rPr lang="zh-CN" altLang="en-US" sz="2800" kern="0" dirty="0" smtClean="0">
                <a:solidFill>
                  <a:schemeClr val="bg1">
                    <a:lumMod val="50000"/>
                  </a:schemeClr>
                </a:solidFill>
                <a:latin typeface="微软雅黑"/>
                <a:ea typeface="微软雅黑"/>
              </a:rPr>
              <a:t>失败是我努力不够</a:t>
            </a:r>
            <a:endParaRPr kumimoji="0" lang="zh-CN" altLang="en-US" sz="2800" b="0" i="0" u="none" strike="noStrike" kern="0" cap="none" spc="0" normalizeH="0" baseline="0" noProof="0" dirty="0">
              <a:ln>
                <a:noFill/>
              </a:ln>
              <a:solidFill>
                <a:schemeClr val="bg1">
                  <a:lumMod val="50000"/>
                </a:schemeClr>
              </a:solidFill>
              <a:effectLst/>
              <a:uLnTx/>
              <a:uFillTx/>
              <a:latin typeface="微软雅黑"/>
              <a:ea typeface="微软雅黑"/>
            </a:endParaRPr>
          </a:p>
        </p:txBody>
      </p:sp>
      <p:sp>
        <p:nvSpPr>
          <p:cNvPr id="23" name="TextBox 22"/>
          <p:cNvSpPr txBox="1"/>
          <p:nvPr/>
        </p:nvSpPr>
        <p:spPr>
          <a:xfrm>
            <a:off x="896023" y="2977735"/>
            <a:ext cx="665068" cy="684793"/>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schemeClr val="bg1">
                    <a:lumMod val="50000"/>
                  </a:schemeClr>
                </a:solidFill>
                <a:effectLst/>
                <a:uLnTx/>
                <a:uFillTx/>
                <a:latin typeface="微软雅黑"/>
                <a:ea typeface="微软雅黑"/>
              </a:rPr>
              <a:t>1</a:t>
            </a:r>
          </a:p>
        </p:txBody>
      </p:sp>
      <p:sp>
        <p:nvSpPr>
          <p:cNvPr id="12" name="Freeform 8"/>
          <p:cNvSpPr>
            <a:spLocks/>
          </p:cNvSpPr>
          <p:nvPr/>
        </p:nvSpPr>
        <p:spPr bwMode="auto">
          <a:xfrm>
            <a:off x="838993" y="4332598"/>
            <a:ext cx="11112083" cy="753758"/>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rgbClr val="484849">
              <a:lumMod val="20000"/>
              <a:lumOff val="80000"/>
            </a:srgbClr>
          </a:solidFill>
          <a:ln w="10" cap="flat">
            <a:solidFill>
              <a:srgbClr val="484849">
                <a:lumMod val="40000"/>
                <a:lumOff val="60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chemeClr val="bg1">
                  <a:lumMod val="50000"/>
                </a:schemeClr>
              </a:solidFill>
              <a:effectLst/>
              <a:uLnTx/>
              <a:uFillTx/>
            </a:endParaRPr>
          </a:p>
        </p:txBody>
      </p:sp>
      <p:sp>
        <p:nvSpPr>
          <p:cNvPr id="15" name="Freeform 12"/>
          <p:cNvSpPr>
            <a:spLocks noEditPoints="1"/>
          </p:cNvSpPr>
          <p:nvPr/>
        </p:nvSpPr>
        <p:spPr bwMode="auto">
          <a:xfrm>
            <a:off x="1620256" y="3917334"/>
            <a:ext cx="2052562" cy="1561605"/>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00B0F0"/>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19" name="TextBox 18"/>
          <p:cNvSpPr txBox="1"/>
          <p:nvPr/>
        </p:nvSpPr>
        <p:spPr>
          <a:xfrm>
            <a:off x="1771941" y="4390603"/>
            <a:ext cx="1719694" cy="561682"/>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3200" kern="0" dirty="0" smtClean="0">
                <a:solidFill>
                  <a:srgbClr val="FFFFFF"/>
                </a:solidFill>
                <a:latin typeface="微软雅黑"/>
                <a:ea typeface="微软雅黑"/>
              </a:rPr>
              <a:t>目标</a:t>
            </a:r>
            <a:endParaRPr kumimoji="0" lang="en-US" altLang="zh-CN" sz="3200" b="0" i="0" u="none" strike="noStrike" kern="0" cap="none" spc="0" normalizeH="0" baseline="0" noProof="0" dirty="0" smtClean="0">
              <a:ln>
                <a:noFill/>
              </a:ln>
              <a:solidFill>
                <a:srgbClr val="FFFFFF"/>
              </a:solidFill>
              <a:effectLst/>
              <a:uLnTx/>
              <a:uFillTx/>
              <a:latin typeface="微软雅黑"/>
              <a:ea typeface="微软雅黑"/>
            </a:endParaRPr>
          </a:p>
        </p:txBody>
      </p:sp>
      <p:sp>
        <p:nvSpPr>
          <p:cNvPr id="21" name="TextBox 20"/>
          <p:cNvSpPr txBox="1"/>
          <p:nvPr/>
        </p:nvSpPr>
        <p:spPr>
          <a:xfrm>
            <a:off x="4139199" y="4463428"/>
            <a:ext cx="7593777" cy="500127"/>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schemeClr val="bg1">
                    <a:lumMod val="50000"/>
                  </a:schemeClr>
                </a:solidFill>
                <a:effectLst/>
                <a:uLnTx/>
                <a:uFillTx/>
                <a:latin typeface="微软雅黑"/>
                <a:ea typeface="微软雅黑"/>
              </a:rPr>
              <a:t>我要证明我的能力  </a:t>
            </a:r>
            <a:r>
              <a:rPr kumimoji="0" lang="en-US" altLang="zh-CN" sz="2800" b="0" i="0" u="none" strike="noStrike" kern="0" cap="none" spc="0" normalizeH="0" baseline="0" noProof="0" dirty="0" smtClean="0">
                <a:ln>
                  <a:noFill/>
                </a:ln>
                <a:solidFill>
                  <a:schemeClr val="bg1">
                    <a:lumMod val="50000"/>
                  </a:schemeClr>
                </a:solidFill>
                <a:effectLst/>
                <a:uLnTx/>
                <a:uFillTx/>
                <a:latin typeface="微软雅黑"/>
                <a:ea typeface="微软雅黑"/>
              </a:rPr>
              <a:t>vs.  </a:t>
            </a:r>
            <a:r>
              <a:rPr kumimoji="0" lang="zh-CN" altLang="en-US" sz="2800" b="0" i="0" u="none" strike="noStrike" kern="0" cap="none" spc="0" normalizeH="0" baseline="0" noProof="0" dirty="0" smtClean="0">
                <a:ln>
                  <a:noFill/>
                </a:ln>
                <a:solidFill>
                  <a:schemeClr val="bg1">
                    <a:lumMod val="50000"/>
                  </a:schemeClr>
                </a:solidFill>
                <a:effectLst/>
                <a:uLnTx/>
                <a:uFillTx/>
                <a:latin typeface="微软雅黑"/>
                <a:ea typeface="微软雅黑"/>
              </a:rPr>
              <a:t>我要学习新的技能</a:t>
            </a:r>
            <a:endParaRPr kumimoji="0" lang="zh-CN" altLang="en-US" sz="2800" b="0" i="0" u="none" strike="noStrike" kern="0" cap="none" spc="0" normalizeH="0" baseline="0" noProof="0" dirty="0">
              <a:ln>
                <a:noFill/>
              </a:ln>
              <a:solidFill>
                <a:schemeClr val="bg1">
                  <a:lumMod val="50000"/>
                </a:schemeClr>
              </a:solidFill>
              <a:effectLst/>
              <a:uLnTx/>
              <a:uFillTx/>
              <a:latin typeface="微软雅黑"/>
              <a:ea typeface="微软雅黑"/>
            </a:endParaRPr>
          </a:p>
        </p:txBody>
      </p:sp>
      <p:sp>
        <p:nvSpPr>
          <p:cNvPr id="24" name="TextBox 23"/>
          <p:cNvSpPr txBox="1"/>
          <p:nvPr/>
        </p:nvSpPr>
        <p:spPr>
          <a:xfrm>
            <a:off x="896023" y="4357748"/>
            <a:ext cx="665068" cy="684793"/>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schemeClr val="bg1">
                    <a:lumMod val="50000"/>
                  </a:schemeClr>
                </a:solidFill>
                <a:effectLst/>
                <a:uLnTx/>
                <a:uFillTx/>
                <a:latin typeface="微软雅黑"/>
                <a:ea typeface="微软雅黑"/>
              </a:rPr>
              <a:t>2</a:t>
            </a:r>
          </a:p>
        </p:txBody>
      </p:sp>
      <p:sp>
        <p:nvSpPr>
          <p:cNvPr id="27" name="TextBox 26"/>
          <p:cNvSpPr txBox="1"/>
          <p:nvPr/>
        </p:nvSpPr>
        <p:spPr>
          <a:xfrm>
            <a:off x="1791606" y="5773743"/>
            <a:ext cx="1719694" cy="500127"/>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800" kern="0" dirty="0" smtClean="0">
                <a:solidFill>
                  <a:srgbClr val="FFFFFF"/>
                </a:solidFill>
                <a:latin typeface="微软雅黑"/>
                <a:ea typeface="微软雅黑"/>
              </a:rPr>
              <a:t>内隐理论</a:t>
            </a:r>
            <a:endParaRPr kumimoji="0" lang="en-US" altLang="zh-CN" sz="2800" b="0" i="0" u="none" strike="noStrike" kern="0" cap="none" spc="0" normalizeH="0" baseline="0" noProof="0" dirty="0" smtClean="0">
              <a:ln>
                <a:noFill/>
              </a:ln>
              <a:solidFill>
                <a:srgbClr val="FFFFFF"/>
              </a:solidFill>
              <a:effectLst/>
              <a:uLnTx/>
              <a:uFillTx/>
              <a:latin typeface="微软雅黑"/>
              <a:ea typeface="微软雅黑"/>
            </a:endParaRPr>
          </a:p>
        </p:txBody>
      </p:sp>
      <p:sp>
        <p:nvSpPr>
          <p:cNvPr id="28" name="TextBox 27"/>
          <p:cNvSpPr txBox="1"/>
          <p:nvPr/>
        </p:nvSpPr>
        <p:spPr>
          <a:xfrm>
            <a:off x="4144115" y="5813757"/>
            <a:ext cx="7593777" cy="500127"/>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zh-CN" altLang="en-US" sz="2800" kern="0" dirty="0" smtClean="0">
                <a:solidFill>
                  <a:schemeClr val="bg1">
                    <a:lumMod val="50000"/>
                  </a:schemeClr>
                </a:solidFill>
                <a:latin typeface="微软雅黑"/>
                <a:ea typeface="微软雅黑"/>
              </a:rPr>
              <a:t>能力是固定不变的  </a:t>
            </a:r>
            <a:r>
              <a:rPr lang="en-US" altLang="zh-CN" sz="2800" kern="0" dirty="0" smtClean="0">
                <a:solidFill>
                  <a:schemeClr val="bg1">
                    <a:lumMod val="50000"/>
                  </a:schemeClr>
                </a:solidFill>
                <a:latin typeface="微软雅黑"/>
                <a:ea typeface="微软雅黑"/>
              </a:rPr>
              <a:t>vs.  </a:t>
            </a:r>
            <a:r>
              <a:rPr lang="zh-CN" altLang="en-US" sz="2800" kern="0" dirty="0" smtClean="0">
                <a:solidFill>
                  <a:schemeClr val="bg1">
                    <a:lumMod val="50000"/>
                  </a:schemeClr>
                </a:solidFill>
                <a:latin typeface="微软雅黑"/>
                <a:ea typeface="微软雅黑"/>
              </a:rPr>
              <a:t>能力是动态可变的</a:t>
            </a:r>
            <a:endParaRPr kumimoji="0" lang="zh-CN" altLang="en-US" sz="2800" b="0" i="0" u="none" strike="noStrike" kern="0" cap="none" spc="0" normalizeH="0" baseline="0" noProof="0" dirty="0">
              <a:ln>
                <a:noFill/>
              </a:ln>
              <a:solidFill>
                <a:schemeClr val="bg1">
                  <a:lumMod val="50000"/>
                </a:schemeClr>
              </a:solidFill>
              <a:effectLst/>
              <a:uLnTx/>
              <a:uFillTx/>
              <a:latin typeface="微软雅黑"/>
              <a:ea typeface="微软雅黑"/>
            </a:endParaRPr>
          </a:p>
        </p:txBody>
      </p:sp>
      <p:sp>
        <p:nvSpPr>
          <p:cNvPr id="29" name="TextBox 28"/>
          <p:cNvSpPr txBox="1"/>
          <p:nvPr/>
        </p:nvSpPr>
        <p:spPr>
          <a:xfrm>
            <a:off x="900939" y="5663832"/>
            <a:ext cx="665068" cy="684793"/>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schemeClr val="bg1">
                    <a:lumMod val="50000"/>
                  </a:schemeClr>
                </a:solidFill>
                <a:effectLst/>
                <a:uLnTx/>
                <a:uFillTx/>
                <a:latin typeface="微软雅黑"/>
                <a:ea typeface="微软雅黑"/>
              </a:rPr>
              <a:t>3</a:t>
            </a:r>
          </a:p>
        </p:txBody>
      </p:sp>
    </p:spTree>
    <p:extLst>
      <p:ext uri="{BB962C8B-B14F-4D97-AF65-F5344CB8AC3E}">
        <p14:creationId xmlns="" xmlns:p14="http://schemas.microsoft.com/office/powerpoint/2010/main" val="2674240006"/>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0"/>
          <p:cNvSpPr>
            <a:spLocks noChangeArrowheads="1"/>
          </p:cNvSpPr>
          <p:nvPr/>
        </p:nvSpPr>
        <p:spPr bwMode="auto">
          <a:xfrm>
            <a:off x="1850797" y="341873"/>
            <a:ext cx="1829155"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2600" dirty="0" smtClean="0">
                <a:solidFill>
                  <a:srgbClr val="00B0F0"/>
                </a:solidFill>
                <a:latin typeface="微软雅黑" pitchFamily="34" charset="-122"/>
                <a:ea typeface="微软雅黑" pitchFamily="34" charset="-122"/>
                <a:sym typeface="宋体" pitchFamily="2" charset="-122"/>
              </a:rPr>
              <a:t>D.</a:t>
            </a:r>
            <a:r>
              <a:rPr lang="zh-CN" altLang="en-US" sz="2600" dirty="0" smtClean="0">
                <a:solidFill>
                  <a:srgbClr val="00B0F0"/>
                </a:solidFill>
                <a:latin typeface="微软雅黑" pitchFamily="34" charset="-122"/>
                <a:ea typeface="微软雅黑" pitchFamily="34" charset="-122"/>
                <a:sym typeface="宋体" pitchFamily="2" charset="-122"/>
              </a:rPr>
              <a:t>理论演化</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4"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1</a:t>
              </a:r>
              <a:endParaRPr lang="zh-CN" altLang="en-US" sz="3600" b="1" spc="-300" dirty="0">
                <a:solidFill>
                  <a:schemeClr val="bg1"/>
                </a:solidFill>
                <a:latin typeface="微软雅黑" pitchFamily="34" charset="-122"/>
                <a:ea typeface="微软雅黑" pitchFamily="34" charset="-122"/>
              </a:endParaRPr>
            </a:p>
          </p:txBody>
        </p:sp>
      </p:grpSp>
      <p:graphicFrame>
        <p:nvGraphicFramePr>
          <p:cNvPr id="204" name="表格 203"/>
          <p:cNvGraphicFramePr>
            <a:graphicFrameLocks noGrp="1"/>
          </p:cNvGraphicFramePr>
          <p:nvPr/>
        </p:nvGraphicFramePr>
        <p:xfrm>
          <a:off x="320918" y="1060024"/>
          <a:ext cx="11595777" cy="4480560"/>
        </p:xfrm>
        <a:graphic>
          <a:graphicData uri="http://schemas.openxmlformats.org/drawingml/2006/table">
            <a:tbl>
              <a:tblPr firstRow="1" bandRow="1">
                <a:tableStyleId>{F2DE63D5-997A-4646-A377-4702673A728D}</a:tableStyleId>
              </a:tblPr>
              <a:tblGrid>
                <a:gridCol w="1798761"/>
                <a:gridCol w="3557957"/>
                <a:gridCol w="2678359"/>
                <a:gridCol w="3560700"/>
              </a:tblGrid>
              <a:tr h="370840">
                <a:tc>
                  <a:txBody>
                    <a:bodyPr/>
                    <a:lstStyle/>
                    <a:p>
                      <a:pPr algn="ctr"/>
                      <a:r>
                        <a:rPr lang="zh-CN" altLang="en-US" dirty="0" smtClean="0">
                          <a:latin typeface="微软雅黑" pitchFamily="34" charset="-122"/>
                          <a:ea typeface="微软雅黑" pitchFamily="34" charset="-122"/>
                        </a:rPr>
                        <a:t>阶段</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latin typeface="微软雅黑" pitchFamily="34" charset="-122"/>
                          <a:ea typeface="微软雅黑" pitchFamily="34" charset="-122"/>
                        </a:rPr>
                        <a:t>理论基础</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baseline="0" dirty="0" smtClean="0">
                          <a:latin typeface="微软雅黑" pitchFamily="34" charset="-122"/>
                          <a:ea typeface="微软雅黑" pitchFamily="34" charset="-122"/>
                        </a:rPr>
                        <a:t>习得性无助</a:t>
                      </a:r>
                      <a:endParaRPr lang="en-US" altLang="zh-CN" baseline="0" dirty="0" smtClean="0">
                        <a:latin typeface="微软雅黑" pitchFamily="34" charset="-122"/>
                        <a:ea typeface="微软雅黑" pitchFamily="34" charset="-122"/>
                      </a:endParaRPr>
                    </a:p>
                    <a:p>
                      <a:pPr algn="ctr"/>
                      <a:r>
                        <a:rPr lang="en-US" altLang="zh-CN" dirty="0" smtClean="0">
                          <a:latin typeface="微软雅黑" pitchFamily="34" charset="-122"/>
                          <a:ea typeface="微软雅黑" pitchFamily="34" charset="-122"/>
                        </a:rPr>
                        <a:t>Learned</a:t>
                      </a:r>
                      <a:r>
                        <a:rPr lang="en-US" altLang="zh-CN" baseline="0" dirty="0" smtClean="0">
                          <a:latin typeface="微软雅黑" pitchFamily="34" charset="-122"/>
                          <a:ea typeface="微软雅黑" pitchFamily="34" charset="-122"/>
                        </a:rPr>
                        <a:t> helpless</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baseline="0" dirty="0" smtClean="0">
                          <a:latin typeface="微软雅黑" pitchFamily="34" charset="-122"/>
                          <a:ea typeface="微软雅黑" pitchFamily="34" charset="-122"/>
                        </a:rPr>
                        <a:t>掌握导向（适应良好）</a:t>
                      </a:r>
                      <a:endParaRPr lang="en-US" altLang="zh-CN" dirty="0" smtClean="0">
                        <a:latin typeface="微软雅黑" pitchFamily="34" charset="-122"/>
                        <a:ea typeface="微软雅黑" pitchFamily="34" charset="-122"/>
                      </a:endParaRPr>
                    </a:p>
                    <a:p>
                      <a:pPr algn="ctr"/>
                      <a:r>
                        <a:rPr lang="en-US" altLang="zh-CN" dirty="0" smtClean="0">
                          <a:latin typeface="微软雅黑" pitchFamily="34" charset="-122"/>
                          <a:ea typeface="微软雅黑" pitchFamily="34" charset="-122"/>
                        </a:rPr>
                        <a:t>Mastery</a:t>
                      </a:r>
                      <a:r>
                        <a:rPr lang="en-US" altLang="zh-CN" baseline="0" dirty="0" smtClean="0">
                          <a:latin typeface="微软雅黑" pitchFamily="34" charset="-122"/>
                          <a:ea typeface="微软雅黑" pitchFamily="34" charset="-122"/>
                        </a:rPr>
                        <a:t> oriented</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zh-CN" altLang="en-US" dirty="0" smtClean="0">
                          <a:latin typeface="微软雅黑" pitchFamily="34" charset="-122"/>
                          <a:ea typeface="微软雅黑" pitchFamily="34" charset="-122"/>
                        </a:rPr>
                        <a:t>第一阶段</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latin typeface="微软雅黑" pitchFamily="34" charset="-122"/>
                          <a:ea typeface="微软雅黑" pitchFamily="34" charset="-122"/>
                        </a:rPr>
                        <a:t>归因理论 </a:t>
                      </a:r>
                      <a:r>
                        <a:rPr lang="en-US" altLang="zh-CN" sz="2400" b="0" i="0" kern="1200" dirty="0" smtClean="0">
                          <a:solidFill>
                            <a:schemeClr val="tx1"/>
                          </a:solidFill>
                          <a:latin typeface="微软雅黑" pitchFamily="34" charset="-122"/>
                          <a:ea typeface="微软雅黑" pitchFamily="34" charset="-122"/>
                          <a:cs typeface="+mn-cs"/>
                        </a:rPr>
                        <a:t>attributions</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latin typeface="微软雅黑" pitchFamily="34" charset="-122"/>
                          <a:ea typeface="微软雅黑" pitchFamily="34" charset="-122"/>
                        </a:rPr>
                        <a:t>失败是我能力不足</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latin typeface="微软雅黑" pitchFamily="34" charset="-122"/>
                          <a:ea typeface="微软雅黑" pitchFamily="34" charset="-122"/>
                        </a:rPr>
                        <a:t>失败是我努力不够</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rowSpan="2">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第二阶段</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目标导向 </a:t>
                      </a:r>
                      <a:endParaRPr lang="en-US" altLang="zh-CN" dirty="0" smtClean="0">
                        <a:latin typeface="微软雅黑" pitchFamily="34" charset="-122"/>
                        <a:ea typeface="微软雅黑" pitchFamily="34" charset="-122"/>
                      </a:endParaRPr>
                    </a:p>
                    <a:p>
                      <a:pPr marL="0" marR="0" indent="0" algn="ctr" defTabSz="1219170" rtl="0" eaLnBrk="1" fontAlgn="auto" latinLnBrk="0" hangingPunct="1">
                        <a:lnSpc>
                          <a:spcPct val="100000"/>
                        </a:lnSpc>
                        <a:spcBef>
                          <a:spcPts val="0"/>
                        </a:spcBef>
                        <a:spcAft>
                          <a:spcPts val="0"/>
                        </a:spcAft>
                        <a:buClrTx/>
                        <a:buSzTx/>
                        <a:buFontTx/>
                        <a:buNone/>
                        <a:tabLst/>
                        <a:defRPr/>
                      </a:pPr>
                      <a:r>
                        <a:rPr lang="en-US" altLang="zh-CN" dirty="0" smtClean="0">
                          <a:latin typeface="微软雅黑" pitchFamily="34" charset="-122"/>
                          <a:ea typeface="微软雅黑" pitchFamily="34" charset="-122"/>
                        </a:rPr>
                        <a:t>Goal orientation</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latin typeface="微软雅黑" pitchFamily="34" charset="-122"/>
                          <a:ea typeface="微软雅黑" pitchFamily="34" charset="-122"/>
                        </a:rPr>
                        <a:t>表现目标 </a:t>
                      </a:r>
                      <a:r>
                        <a:rPr lang="en-US" altLang="zh-CN" dirty="0" smtClean="0">
                          <a:latin typeface="微软雅黑" pitchFamily="34" charset="-122"/>
                          <a:ea typeface="微软雅黑" pitchFamily="34" charset="-122"/>
                        </a:rPr>
                        <a:t>performance</a:t>
                      </a:r>
                    </a:p>
                    <a:p>
                      <a:pPr algn="ctr"/>
                      <a:r>
                        <a:rPr lang="zh-CN" altLang="en-US" dirty="0" smtClean="0">
                          <a:latin typeface="微软雅黑" pitchFamily="34" charset="-122"/>
                          <a:ea typeface="微软雅黑" pitchFamily="34" charset="-122"/>
                        </a:rPr>
                        <a:t>证明我的能力</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latin typeface="微软雅黑" pitchFamily="34" charset="-122"/>
                          <a:ea typeface="微软雅黑" pitchFamily="34" charset="-122"/>
                        </a:rPr>
                        <a:t>学习目标 </a:t>
                      </a:r>
                      <a:r>
                        <a:rPr lang="en-US" altLang="zh-CN" dirty="0" smtClean="0">
                          <a:latin typeface="微软雅黑" pitchFamily="34" charset="-122"/>
                          <a:ea typeface="微软雅黑" pitchFamily="34" charset="-122"/>
                        </a:rPr>
                        <a:t>learning</a:t>
                      </a:r>
                    </a:p>
                    <a:p>
                      <a:pPr algn="ctr"/>
                      <a:r>
                        <a:rPr lang="zh-CN" altLang="en-US" dirty="0" smtClean="0">
                          <a:latin typeface="微软雅黑" pitchFamily="34" charset="-122"/>
                          <a:ea typeface="微软雅黑" pitchFamily="34" charset="-122"/>
                        </a:rPr>
                        <a:t>学习新的技能</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altLang="en-US" dirty="0">
                        <a:latin typeface="微软雅黑" pitchFamily="34" charset="-122"/>
                        <a:ea typeface="微软雅黑" pitchFamily="34" charset="-122"/>
                      </a:endParaRPr>
                    </a:p>
                  </a:txBody>
                  <a:tcPr/>
                </a:tc>
                <a:tc>
                  <a:txBody>
                    <a:bodyPr/>
                    <a:lstStyle/>
                    <a:p>
                      <a:pPr algn="ctr"/>
                      <a:r>
                        <a:rPr lang="zh-CN" altLang="en-US" dirty="0" smtClean="0">
                          <a:latin typeface="微软雅黑" pitchFamily="34" charset="-122"/>
                          <a:ea typeface="微软雅黑" pitchFamily="34" charset="-122"/>
                        </a:rPr>
                        <a:t>内隐理论</a:t>
                      </a:r>
                      <a:endParaRPr lang="en-US" altLang="zh-CN" dirty="0" smtClean="0">
                        <a:latin typeface="微软雅黑" pitchFamily="34" charset="-122"/>
                        <a:ea typeface="微软雅黑" pitchFamily="34" charset="-122"/>
                      </a:endParaRPr>
                    </a:p>
                    <a:p>
                      <a:pPr algn="ctr"/>
                      <a:r>
                        <a:rPr lang="en-US" altLang="zh-CN" dirty="0" smtClean="0">
                          <a:latin typeface="微软雅黑" pitchFamily="34" charset="-122"/>
                          <a:ea typeface="微软雅黑" pitchFamily="34" charset="-122"/>
                        </a:rPr>
                        <a:t>Implicit</a:t>
                      </a:r>
                      <a:r>
                        <a:rPr lang="en-US" altLang="zh-CN" baseline="0" dirty="0" smtClean="0">
                          <a:latin typeface="微软雅黑" pitchFamily="34" charset="-122"/>
                          <a:ea typeface="微软雅黑" pitchFamily="34" charset="-122"/>
                        </a:rPr>
                        <a:t> theories</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latin typeface="微软雅黑" pitchFamily="34" charset="-122"/>
                          <a:ea typeface="微软雅黑" pitchFamily="34" charset="-122"/>
                        </a:rPr>
                        <a:t>实体理论家：</a:t>
                      </a:r>
                      <a:endParaRPr lang="en-US" altLang="zh-CN" dirty="0" smtClean="0">
                        <a:latin typeface="微软雅黑" pitchFamily="34" charset="-122"/>
                        <a:ea typeface="微软雅黑" pitchFamily="34" charset="-122"/>
                      </a:endParaRPr>
                    </a:p>
                    <a:p>
                      <a:pPr algn="ctr"/>
                      <a:r>
                        <a:rPr lang="zh-CN" altLang="en-US" dirty="0" smtClean="0">
                          <a:latin typeface="微软雅黑" pitchFamily="34" charset="-122"/>
                          <a:ea typeface="微软雅黑" pitchFamily="34" charset="-122"/>
                        </a:rPr>
                        <a:t>智力不变</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latin typeface="微软雅黑" pitchFamily="34" charset="-122"/>
                          <a:ea typeface="微软雅黑" pitchFamily="34" charset="-122"/>
                        </a:rPr>
                        <a:t>增量理论家：</a:t>
                      </a:r>
                      <a:endParaRPr lang="en-US" altLang="zh-CN" dirty="0" smtClean="0">
                        <a:latin typeface="微软雅黑" pitchFamily="34" charset="-122"/>
                        <a:ea typeface="微软雅黑" pitchFamily="34" charset="-122"/>
                      </a:endParaRPr>
                    </a:p>
                    <a:p>
                      <a:pPr algn="ctr"/>
                      <a:r>
                        <a:rPr lang="zh-CN" altLang="en-US" dirty="0" smtClean="0">
                          <a:latin typeface="微软雅黑" pitchFamily="34" charset="-122"/>
                          <a:ea typeface="微软雅黑" pitchFamily="34" charset="-122"/>
                        </a:rPr>
                        <a:t>智力可变</a:t>
                      </a:r>
                      <a:endParaRPr lang="en-US" altLang="zh-CN" dirty="0" smtClean="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zh-CN" altLang="en-US" dirty="0" smtClean="0">
                          <a:latin typeface="微软雅黑" pitchFamily="34" charset="-122"/>
                          <a:ea typeface="微软雅黑" pitchFamily="34" charset="-122"/>
                        </a:rPr>
                        <a:t>第三阶段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latin typeface="微软雅黑" pitchFamily="34" charset="-122"/>
                          <a:ea typeface="微软雅黑" pitchFamily="34" charset="-122"/>
                        </a:rPr>
                        <a:t>内隐理论（丰富）</a:t>
                      </a:r>
                      <a:endParaRPr lang="en-US" altLang="zh-CN" dirty="0" smtClean="0">
                        <a:latin typeface="微软雅黑" pitchFamily="34" charset="-122"/>
                        <a:ea typeface="微软雅黑" pitchFamily="34" charset="-122"/>
                      </a:endParaRPr>
                    </a:p>
                    <a:p>
                      <a:pPr algn="ctr"/>
                      <a:r>
                        <a:rPr lang="en-US" altLang="zh-CN" dirty="0" smtClean="0">
                          <a:latin typeface="微软雅黑" pitchFamily="34" charset="-122"/>
                          <a:ea typeface="微软雅黑" pitchFamily="34" charset="-122"/>
                        </a:rPr>
                        <a:t>Implicit</a:t>
                      </a:r>
                      <a:r>
                        <a:rPr lang="en-US" altLang="zh-CN" baseline="0" dirty="0" smtClean="0">
                          <a:latin typeface="微软雅黑" pitchFamily="34" charset="-122"/>
                          <a:ea typeface="微软雅黑" pitchFamily="34" charset="-122"/>
                        </a:rPr>
                        <a:t> theories</a:t>
                      </a:r>
                      <a:endParaRPr lang="zh-CN" altLang="en-US" dirty="0" smtClean="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latin typeface="微软雅黑" pitchFamily="34" charset="-122"/>
                          <a:ea typeface="微软雅黑" pitchFamily="34" charset="-122"/>
                        </a:rPr>
                        <a:t>智力、人格、兴趣等皆不可变</a:t>
                      </a:r>
                      <a:endParaRPr lang="zh-CN" altLang="en-US" dirty="0">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zh-CN" altLang="en-US" dirty="0" smtClean="0">
                          <a:latin typeface="微软雅黑" pitchFamily="34" charset="-122"/>
                          <a:ea typeface="微软雅黑" pitchFamily="34" charset="-122"/>
                        </a:rPr>
                        <a:t>智力、人格、兴趣等皆可变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05" name="TextBox 204"/>
          <p:cNvSpPr txBox="1"/>
          <p:nvPr/>
        </p:nvSpPr>
        <p:spPr>
          <a:xfrm>
            <a:off x="796402" y="6046838"/>
            <a:ext cx="10681129" cy="523220"/>
          </a:xfrm>
          <a:prstGeom prst="rect">
            <a:avLst/>
          </a:prstGeom>
          <a:noFill/>
        </p:spPr>
        <p:txBody>
          <a:bodyPr wrap="none" rtlCol="0">
            <a:spAutoFit/>
          </a:bodyPr>
          <a:lstStyle/>
          <a:p>
            <a:pPr defTabSz="1219170"/>
            <a:r>
              <a:rPr lang="zh-CN" altLang="en-US" sz="2800" dirty="0" smtClean="0">
                <a:latin typeface="微软雅黑" pitchFamily="34" charset="-122"/>
                <a:ea typeface="微软雅黑" pitchFamily="34" charset="-122"/>
              </a:rPr>
              <a:t>问题：我们熟悉的 </a:t>
            </a:r>
            <a:r>
              <a:rPr lang="en-US" altLang="zh-CN" sz="2800" dirty="0" smtClean="0">
                <a:latin typeface="微软雅黑" pitchFamily="34" charset="-122"/>
                <a:ea typeface="微软雅黑" pitchFamily="34" charset="-122"/>
              </a:rPr>
              <a:t>growth mindset </a:t>
            </a:r>
            <a:r>
              <a:rPr lang="zh-CN" altLang="en-US" sz="2800" dirty="0" smtClean="0">
                <a:latin typeface="微软雅黑" pitchFamily="34" charset="-122"/>
                <a:ea typeface="微软雅黑" pitchFamily="34" charset="-122"/>
              </a:rPr>
              <a:t>和 </a:t>
            </a:r>
            <a:r>
              <a:rPr lang="en-US" altLang="zh-CN" sz="2800" dirty="0" smtClean="0">
                <a:latin typeface="微软雅黑" pitchFamily="34" charset="-122"/>
                <a:ea typeface="微软雅黑" pitchFamily="34" charset="-122"/>
              </a:rPr>
              <a:t>fixed mindset </a:t>
            </a:r>
            <a:r>
              <a:rPr lang="zh-CN" altLang="en-US" sz="2800" dirty="0" smtClean="0">
                <a:latin typeface="微软雅黑" pitchFamily="34" charset="-122"/>
                <a:ea typeface="微软雅黑" pitchFamily="34" charset="-122"/>
              </a:rPr>
              <a:t>在哪里呢？</a:t>
            </a:r>
          </a:p>
        </p:txBody>
      </p:sp>
    </p:spTree>
    <p:extLst>
      <p:ext uri="{BB962C8B-B14F-4D97-AF65-F5344CB8AC3E}">
        <p14:creationId xmlns="" xmlns:p14="http://schemas.microsoft.com/office/powerpoint/2010/main" val="643338682"/>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04"/>
                                        </p:tgtEl>
                                        <p:attrNameLst>
                                          <p:attrName>style.visibility</p:attrName>
                                        </p:attrNameLst>
                                      </p:cBhvr>
                                      <p:to>
                                        <p:strVal val="visible"/>
                                      </p:to>
                                    </p:set>
                                    <p:animEffect transition="in" filter="blinds(horizontal)">
                                      <p:cBhvr>
                                        <p:cTn id="20" dur="500"/>
                                        <p:tgtEl>
                                          <p:spTgt spid="204"/>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checkerboard(across)">
                                      <p:cBhvr>
                                        <p:cTn id="25" dur="20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7"/>
          <p:cNvSpPr>
            <a:spLocks/>
          </p:cNvSpPr>
          <p:nvPr/>
        </p:nvSpPr>
        <p:spPr bwMode="auto">
          <a:xfrm>
            <a:off x="843909" y="5642041"/>
            <a:ext cx="11112083" cy="753758"/>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4"/>
                </a:cubicBezTo>
                <a:lnTo>
                  <a:pt x="12630" y="763"/>
                </a:lnTo>
                <a:cubicBezTo>
                  <a:pt x="12630" y="814"/>
                  <a:pt x="12597" y="856"/>
                  <a:pt x="12555" y="856"/>
                </a:cubicBezTo>
                <a:lnTo>
                  <a:pt x="75" y="856"/>
                </a:lnTo>
                <a:cubicBezTo>
                  <a:pt x="34" y="856"/>
                  <a:pt x="0" y="814"/>
                  <a:pt x="0" y="763"/>
                </a:cubicBezTo>
                <a:lnTo>
                  <a:pt x="0" y="94"/>
                </a:lnTo>
                <a:cubicBezTo>
                  <a:pt x="0" y="42"/>
                  <a:pt x="34" y="0"/>
                  <a:pt x="75" y="0"/>
                </a:cubicBezTo>
                <a:close/>
              </a:path>
            </a:pathLst>
          </a:custGeom>
          <a:solidFill>
            <a:srgbClr val="484849">
              <a:lumMod val="20000"/>
              <a:lumOff val="80000"/>
            </a:srgbClr>
          </a:solidFill>
          <a:ln w="10" cap="flat">
            <a:solidFill>
              <a:srgbClr val="484849">
                <a:lumMod val="40000"/>
                <a:lumOff val="60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2" name="文本框 40"/>
          <p:cNvSpPr>
            <a:spLocks noChangeArrowheads="1"/>
          </p:cNvSpPr>
          <p:nvPr/>
        </p:nvSpPr>
        <p:spPr bwMode="auto">
          <a:xfrm>
            <a:off x="1850797" y="341873"/>
            <a:ext cx="2114681"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2600" dirty="0" smtClean="0">
                <a:solidFill>
                  <a:srgbClr val="00B0F0"/>
                </a:solidFill>
                <a:latin typeface="微软雅黑" pitchFamily="34" charset="-122"/>
                <a:ea typeface="微软雅黑" pitchFamily="34" charset="-122"/>
                <a:sym typeface="宋体" pitchFamily="2" charset="-122"/>
              </a:rPr>
              <a:t>E</a:t>
            </a:r>
            <a:r>
              <a:rPr lang="en-US" altLang="zh-CN" sz="2600" dirty="0" smtClean="0">
                <a:solidFill>
                  <a:srgbClr val="00B0F0"/>
                </a:solidFill>
                <a:latin typeface="微软雅黑" pitchFamily="34" charset="-122"/>
                <a:ea typeface="微软雅黑" pitchFamily="34" charset="-122"/>
                <a:sym typeface="宋体" pitchFamily="2" charset="-122"/>
              </a:rPr>
              <a:t>.</a:t>
            </a:r>
            <a:r>
              <a:rPr lang="zh-CN" altLang="en-US" sz="2600" dirty="0" smtClean="0">
                <a:solidFill>
                  <a:srgbClr val="00B0F0"/>
                </a:solidFill>
                <a:latin typeface="微软雅黑" pitchFamily="34" charset="-122"/>
                <a:ea typeface="微软雅黑" pitchFamily="34" charset="-122"/>
                <a:sym typeface="宋体" pitchFamily="2" charset="-122"/>
              </a:rPr>
              <a:t>模</a:t>
            </a:r>
            <a:r>
              <a:rPr lang="zh-CN" altLang="en-US" sz="2600" dirty="0" smtClean="0">
                <a:solidFill>
                  <a:srgbClr val="00B0F0"/>
                </a:solidFill>
                <a:latin typeface="微软雅黑" pitchFamily="34" charset="-122"/>
                <a:ea typeface="微软雅黑" pitchFamily="34" charset="-122"/>
                <a:sym typeface="宋体" pitchFamily="2" charset="-122"/>
              </a:rPr>
              <a:t>型再思考</a:t>
            </a:r>
            <a:endParaRPr lang="zh-CN" altLang="en-US" sz="2600" dirty="0">
              <a:solidFill>
                <a:srgbClr val="00B0F0"/>
              </a:solidFill>
              <a:latin typeface="微软雅黑" pitchFamily="34" charset="-122"/>
              <a:ea typeface="微软雅黑" pitchFamily="34" charset="-122"/>
              <a:sym typeface="宋体" pitchFamily="2" charset="-122"/>
            </a:endParaRPr>
          </a:p>
        </p:txBody>
      </p:sp>
      <p:grpSp>
        <p:nvGrpSpPr>
          <p:cNvPr id="3" name="组合 2"/>
          <p:cNvGrpSpPr/>
          <p:nvPr/>
        </p:nvGrpSpPr>
        <p:grpSpPr>
          <a:xfrm>
            <a:off x="0" y="542924"/>
            <a:ext cx="12190413" cy="53182"/>
            <a:chOff x="0" y="542924"/>
            <a:chExt cx="12190413" cy="53182"/>
          </a:xfrm>
        </p:grpSpPr>
        <p:sp>
          <p:nvSpPr>
            <p:cNvPr id="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6" name="圆角矩形 39"/>
            <p:cNvSpPr>
              <a:spLocks noChangeArrowheads="1"/>
            </p:cNvSpPr>
            <p:nvPr/>
          </p:nvSpPr>
          <p:spPr bwMode="auto">
            <a:xfrm>
              <a:off x="0" y="542924"/>
              <a:ext cx="762000" cy="53181"/>
            </a:xfrm>
            <a:prstGeom prst="roundRect">
              <a:avLst>
                <a:gd name="adj" fmla="val 16667"/>
              </a:avLst>
            </a:prstGeom>
            <a:solidFill>
              <a:srgbClr val="00B0F0"/>
            </a:solidFill>
            <a:ln w="25400">
              <a:no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33" name="Freeform 11"/>
          <p:cNvSpPr>
            <a:spLocks noEditPoints="1"/>
          </p:cNvSpPr>
          <p:nvPr/>
        </p:nvSpPr>
        <p:spPr bwMode="auto">
          <a:xfrm>
            <a:off x="1669417" y="5238991"/>
            <a:ext cx="2052562" cy="1561605"/>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FE978C"/>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grpSp>
        <p:nvGrpSpPr>
          <p:cNvPr id="4" name="组合 6"/>
          <p:cNvGrpSpPr/>
          <p:nvPr/>
        </p:nvGrpSpPr>
        <p:grpSpPr>
          <a:xfrm>
            <a:off x="710636" y="218237"/>
            <a:ext cx="1201290" cy="755738"/>
            <a:chOff x="6404855" y="1211527"/>
            <a:chExt cx="1201290" cy="755738"/>
          </a:xfrm>
        </p:grpSpPr>
        <p:sp>
          <p:nvSpPr>
            <p:cNvPr id="8" name="任意多边形 83"/>
            <p:cNvSpPr/>
            <p:nvPr/>
          </p:nvSpPr>
          <p:spPr bwMode="auto">
            <a:xfrm rot="16377237">
              <a:off x="6641486" y="1212289"/>
              <a:ext cx="755738" cy="75421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9" name="TextBox 8"/>
            <p:cNvSpPr txBox="1"/>
            <p:nvPr/>
          </p:nvSpPr>
          <p:spPr>
            <a:xfrm>
              <a:off x="6404855" y="1253660"/>
              <a:ext cx="1201290" cy="646331"/>
            </a:xfrm>
            <a:prstGeom prst="rect">
              <a:avLst/>
            </a:prstGeom>
            <a:noFill/>
          </p:spPr>
          <p:txBody>
            <a:bodyPr wrap="square" rtlCol="0">
              <a:spAutoFit/>
            </a:bodyPr>
            <a:lstStyle/>
            <a:p>
              <a:pPr algn="ctr"/>
              <a:r>
                <a:rPr lang="en-US" altLang="zh-CN" sz="3600" b="1" spc="-300" dirty="0" smtClean="0">
                  <a:solidFill>
                    <a:schemeClr val="bg1"/>
                  </a:solidFill>
                  <a:latin typeface="微软雅黑" pitchFamily="34" charset="-122"/>
                  <a:ea typeface="微软雅黑" pitchFamily="34" charset="-122"/>
                </a:rPr>
                <a:t>1</a:t>
              </a:r>
              <a:endParaRPr lang="zh-CN" altLang="en-US" sz="3600" b="1" spc="-300" dirty="0">
                <a:solidFill>
                  <a:schemeClr val="bg1"/>
                </a:solidFill>
                <a:latin typeface="微软雅黑" pitchFamily="34" charset="-122"/>
                <a:ea typeface="微软雅黑" pitchFamily="34" charset="-122"/>
              </a:endParaRPr>
            </a:p>
          </p:txBody>
        </p:sp>
      </p:grpSp>
      <p:sp>
        <p:nvSpPr>
          <p:cNvPr id="10" name="Freeform 6"/>
          <p:cNvSpPr>
            <a:spLocks/>
          </p:cNvSpPr>
          <p:nvPr/>
        </p:nvSpPr>
        <p:spPr bwMode="auto">
          <a:xfrm>
            <a:off x="838993" y="1518221"/>
            <a:ext cx="11112083" cy="753758"/>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3"/>
                  <a:pt x="12630" y="94"/>
                </a:cubicBezTo>
                <a:lnTo>
                  <a:pt x="12630" y="763"/>
                </a:lnTo>
                <a:cubicBezTo>
                  <a:pt x="12630" y="814"/>
                  <a:pt x="12597" y="856"/>
                  <a:pt x="12555" y="856"/>
                </a:cubicBezTo>
                <a:lnTo>
                  <a:pt x="75" y="856"/>
                </a:lnTo>
                <a:cubicBezTo>
                  <a:pt x="34" y="856"/>
                  <a:pt x="0" y="814"/>
                  <a:pt x="0" y="763"/>
                </a:cubicBezTo>
                <a:lnTo>
                  <a:pt x="0" y="94"/>
                </a:lnTo>
                <a:cubicBezTo>
                  <a:pt x="0" y="43"/>
                  <a:pt x="34" y="0"/>
                  <a:pt x="75" y="0"/>
                </a:cubicBezTo>
                <a:close/>
              </a:path>
            </a:pathLst>
          </a:custGeom>
          <a:solidFill>
            <a:srgbClr val="484849">
              <a:lumMod val="20000"/>
              <a:lumOff val="80000"/>
            </a:srgbClr>
          </a:solidFill>
          <a:ln w="10" cap="flat">
            <a:solidFill>
              <a:srgbClr val="484849">
                <a:lumMod val="40000"/>
                <a:lumOff val="60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13" name="Freeform 10"/>
          <p:cNvSpPr>
            <a:spLocks noEditPoints="1"/>
          </p:cNvSpPr>
          <p:nvPr/>
        </p:nvSpPr>
        <p:spPr bwMode="auto">
          <a:xfrm>
            <a:off x="1590759" y="1348607"/>
            <a:ext cx="2052562" cy="1291354"/>
          </a:xfrm>
          <a:custGeom>
            <a:avLst/>
            <a:gdLst>
              <a:gd name="T0" fmla="*/ 2333 w 2333"/>
              <a:gd name="T1" fmla="*/ 0 h 1818"/>
              <a:gd name="T2" fmla="*/ 2333 w 2333"/>
              <a:gd name="T3" fmla="*/ 1364 h 1818"/>
              <a:gd name="T4" fmla="*/ 1166 w 2333"/>
              <a:gd name="T5" fmla="*/ 1818 h 1818"/>
              <a:gd name="T6" fmla="*/ 0 w 2333"/>
              <a:gd name="T7" fmla="*/ 1364 h 1818"/>
              <a:gd name="T8" fmla="*/ 0 w 2333"/>
              <a:gd name="T9" fmla="*/ 0 h 1818"/>
              <a:gd name="T10" fmla="*/ 2333 w 2333"/>
              <a:gd name="T11" fmla="*/ 0 h 1818"/>
              <a:gd name="T12" fmla="*/ 1166 w 2333"/>
              <a:gd name="T13" fmla="*/ 0 h 1818"/>
            </a:gdLst>
            <a:ahLst/>
            <a:cxnLst>
              <a:cxn ang="0">
                <a:pos x="T0" y="T1"/>
              </a:cxn>
              <a:cxn ang="0">
                <a:pos x="T2" y="T3"/>
              </a:cxn>
              <a:cxn ang="0">
                <a:pos x="T4" y="T5"/>
              </a:cxn>
              <a:cxn ang="0">
                <a:pos x="T6" y="T7"/>
              </a:cxn>
              <a:cxn ang="0">
                <a:pos x="T8" y="T9"/>
              </a:cxn>
              <a:cxn ang="0">
                <a:pos x="T10" y="T11"/>
              </a:cxn>
              <a:cxn ang="0">
                <a:pos x="T12" y="T13"/>
              </a:cxn>
            </a:cxnLst>
            <a:rect l="0" t="0" r="r" b="b"/>
            <a:pathLst>
              <a:path w="2333" h="1818">
                <a:moveTo>
                  <a:pt x="2333" y="0"/>
                </a:moveTo>
                <a:lnTo>
                  <a:pt x="2333" y="1364"/>
                </a:lnTo>
                <a:lnTo>
                  <a:pt x="1166" y="1818"/>
                </a:lnTo>
                <a:lnTo>
                  <a:pt x="0" y="1364"/>
                </a:lnTo>
                <a:lnTo>
                  <a:pt x="0" y="0"/>
                </a:lnTo>
                <a:lnTo>
                  <a:pt x="2333" y="0"/>
                </a:lnTo>
                <a:close/>
                <a:moveTo>
                  <a:pt x="1166" y="0"/>
                </a:moveTo>
              </a:path>
            </a:pathLst>
          </a:custGeom>
          <a:solidFill>
            <a:srgbClr val="00B0F0"/>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16" name="TextBox 15"/>
          <p:cNvSpPr txBox="1"/>
          <p:nvPr/>
        </p:nvSpPr>
        <p:spPr>
          <a:xfrm>
            <a:off x="4124450" y="1628402"/>
            <a:ext cx="7593777" cy="500127"/>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schemeClr val="bg1">
                    <a:lumMod val="50000"/>
                  </a:schemeClr>
                </a:solidFill>
                <a:effectLst/>
                <a:uLnTx/>
                <a:uFillTx/>
                <a:latin typeface="微软雅黑"/>
                <a:ea typeface="微软雅黑"/>
              </a:rPr>
              <a:t>失败让我无地自容  </a:t>
            </a:r>
            <a:r>
              <a:rPr kumimoji="0" lang="en-US" altLang="zh-CN" sz="2800" b="0" i="0" u="none" strike="noStrike" kern="0" cap="none" spc="0" normalizeH="0" baseline="0" noProof="0" dirty="0" smtClean="0">
                <a:ln>
                  <a:noFill/>
                </a:ln>
                <a:solidFill>
                  <a:schemeClr val="bg1">
                    <a:lumMod val="50000"/>
                  </a:schemeClr>
                </a:solidFill>
                <a:effectLst/>
                <a:uLnTx/>
                <a:uFillTx/>
                <a:latin typeface="微软雅黑"/>
                <a:ea typeface="微软雅黑"/>
              </a:rPr>
              <a:t>vs.</a:t>
            </a:r>
            <a:r>
              <a:rPr kumimoji="0" lang="en-US" altLang="zh-CN" sz="2800" b="0" i="0" u="none" strike="noStrike" kern="0" cap="none" spc="0" normalizeH="0" noProof="0" dirty="0" smtClean="0">
                <a:ln>
                  <a:noFill/>
                </a:ln>
                <a:solidFill>
                  <a:schemeClr val="bg1">
                    <a:lumMod val="50000"/>
                  </a:schemeClr>
                </a:solidFill>
                <a:effectLst/>
                <a:uLnTx/>
                <a:uFillTx/>
                <a:latin typeface="微软雅黑"/>
                <a:ea typeface="微软雅黑"/>
              </a:rPr>
              <a:t>  </a:t>
            </a:r>
            <a:r>
              <a:rPr lang="zh-CN" altLang="en-US" sz="2800" kern="0" dirty="0" smtClean="0">
                <a:solidFill>
                  <a:schemeClr val="bg1">
                    <a:lumMod val="50000"/>
                  </a:schemeClr>
                </a:solidFill>
                <a:latin typeface="微软雅黑"/>
                <a:ea typeface="微软雅黑"/>
              </a:rPr>
              <a:t>我喜欢挑战我自己</a:t>
            </a:r>
            <a:endParaRPr kumimoji="0" lang="zh-CN" altLang="en-US" sz="2800" b="0" i="0" u="none" strike="noStrike" kern="0" cap="none" spc="0" normalizeH="0" baseline="0" noProof="0" dirty="0">
              <a:ln>
                <a:noFill/>
              </a:ln>
              <a:solidFill>
                <a:schemeClr val="bg1">
                  <a:lumMod val="50000"/>
                </a:schemeClr>
              </a:solidFill>
              <a:effectLst/>
              <a:uLnTx/>
              <a:uFillTx/>
              <a:latin typeface="微软雅黑"/>
              <a:ea typeface="微软雅黑"/>
            </a:endParaRPr>
          </a:p>
        </p:txBody>
      </p:sp>
      <p:sp>
        <p:nvSpPr>
          <p:cNvPr id="17" name="TextBox 16"/>
          <p:cNvSpPr txBox="1"/>
          <p:nvPr/>
        </p:nvSpPr>
        <p:spPr>
          <a:xfrm>
            <a:off x="1786690" y="1628015"/>
            <a:ext cx="1719694" cy="500127"/>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srgbClr val="FFFFFF"/>
                </a:solidFill>
                <a:effectLst/>
                <a:uLnTx/>
                <a:uFillTx/>
                <a:latin typeface="微软雅黑"/>
                <a:ea typeface="微软雅黑"/>
              </a:rPr>
              <a:t>适应模式</a:t>
            </a:r>
            <a:endParaRPr kumimoji="0" lang="en-US" altLang="zh-CN" sz="2800" b="0" i="0" u="none" strike="noStrike" kern="0" cap="none" spc="0" normalizeH="0" baseline="0" noProof="0" dirty="0" smtClean="0">
              <a:ln>
                <a:noFill/>
              </a:ln>
              <a:solidFill>
                <a:srgbClr val="FFFFFF"/>
              </a:solidFill>
              <a:effectLst/>
              <a:uLnTx/>
              <a:uFillTx/>
              <a:latin typeface="微软雅黑"/>
              <a:ea typeface="微软雅黑"/>
            </a:endParaRPr>
          </a:p>
        </p:txBody>
      </p:sp>
      <p:sp>
        <p:nvSpPr>
          <p:cNvPr id="22" name="TextBox 21"/>
          <p:cNvSpPr txBox="1"/>
          <p:nvPr/>
        </p:nvSpPr>
        <p:spPr>
          <a:xfrm>
            <a:off x="896023" y="1522720"/>
            <a:ext cx="665068" cy="684793"/>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schemeClr val="bg1">
                    <a:lumMod val="50000"/>
                  </a:schemeClr>
                </a:solidFill>
                <a:effectLst/>
                <a:uLnTx/>
                <a:uFillTx/>
                <a:latin typeface="微软雅黑"/>
                <a:ea typeface="微软雅黑"/>
              </a:rPr>
              <a:t>0</a:t>
            </a:r>
          </a:p>
        </p:txBody>
      </p:sp>
      <p:sp>
        <p:nvSpPr>
          <p:cNvPr id="11" name="Freeform 7"/>
          <p:cNvSpPr>
            <a:spLocks/>
          </p:cNvSpPr>
          <p:nvPr/>
        </p:nvSpPr>
        <p:spPr bwMode="auto">
          <a:xfrm>
            <a:off x="838993" y="2955944"/>
            <a:ext cx="11112083" cy="753758"/>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4"/>
                </a:cubicBezTo>
                <a:lnTo>
                  <a:pt x="12630" y="763"/>
                </a:lnTo>
                <a:cubicBezTo>
                  <a:pt x="12630" y="814"/>
                  <a:pt x="12597" y="856"/>
                  <a:pt x="12555" y="856"/>
                </a:cubicBezTo>
                <a:lnTo>
                  <a:pt x="75" y="856"/>
                </a:lnTo>
                <a:cubicBezTo>
                  <a:pt x="34" y="856"/>
                  <a:pt x="0" y="814"/>
                  <a:pt x="0" y="763"/>
                </a:cubicBezTo>
                <a:lnTo>
                  <a:pt x="0" y="94"/>
                </a:lnTo>
                <a:cubicBezTo>
                  <a:pt x="0" y="42"/>
                  <a:pt x="34" y="0"/>
                  <a:pt x="75" y="0"/>
                </a:cubicBezTo>
                <a:close/>
              </a:path>
            </a:pathLst>
          </a:custGeom>
          <a:solidFill>
            <a:srgbClr val="484849">
              <a:lumMod val="20000"/>
              <a:lumOff val="80000"/>
            </a:srgbClr>
          </a:solidFill>
          <a:ln w="10" cap="flat">
            <a:solidFill>
              <a:srgbClr val="484849">
                <a:lumMod val="40000"/>
                <a:lumOff val="60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14" name="Freeform 11"/>
          <p:cNvSpPr>
            <a:spLocks noEditPoints="1"/>
          </p:cNvSpPr>
          <p:nvPr/>
        </p:nvSpPr>
        <p:spPr bwMode="auto">
          <a:xfrm>
            <a:off x="1620256" y="2552894"/>
            <a:ext cx="2052562" cy="1561605"/>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FE978C"/>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18" name="TextBox 17"/>
          <p:cNvSpPr txBox="1"/>
          <p:nvPr/>
        </p:nvSpPr>
        <p:spPr>
          <a:xfrm>
            <a:off x="1786690" y="3028654"/>
            <a:ext cx="1719694" cy="561682"/>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3200" kern="0" noProof="0" dirty="0" smtClean="0">
                <a:solidFill>
                  <a:srgbClr val="FFFFFF"/>
                </a:solidFill>
                <a:latin typeface="微软雅黑"/>
                <a:ea typeface="微软雅黑"/>
              </a:rPr>
              <a:t>归因</a:t>
            </a:r>
            <a:endParaRPr kumimoji="0" lang="en-US" altLang="zh-CN" sz="3200" b="0" i="0" u="none" strike="noStrike" kern="0" cap="none" spc="0" normalizeH="0" baseline="0" noProof="0" dirty="0" smtClean="0">
              <a:ln>
                <a:noFill/>
              </a:ln>
              <a:solidFill>
                <a:srgbClr val="FFFFFF"/>
              </a:solidFill>
              <a:effectLst/>
              <a:uLnTx/>
              <a:uFillTx/>
              <a:latin typeface="微软雅黑"/>
              <a:ea typeface="微软雅黑"/>
            </a:endParaRPr>
          </a:p>
        </p:txBody>
      </p:sp>
      <p:sp>
        <p:nvSpPr>
          <p:cNvPr id="20" name="TextBox 19"/>
          <p:cNvSpPr txBox="1"/>
          <p:nvPr/>
        </p:nvSpPr>
        <p:spPr>
          <a:xfrm>
            <a:off x="4139199" y="3127660"/>
            <a:ext cx="7593777" cy="500127"/>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zh-CN" altLang="en-US" sz="2800" kern="0" dirty="0" smtClean="0">
                <a:solidFill>
                  <a:schemeClr val="bg1">
                    <a:lumMod val="50000"/>
                  </a:schemeClr>
                </a:solidFill>
                <a:latin typeface="微软雅黑"/>
                <a:ea typeface="微软雅黑"/>
              </a:rPr>
              <a:t>失败是我能力不足  </a:t>
            </a:r>
            <a:r>
              <a:rPr lang="en-US" altLang="zh-CN" sz="2800" kern="0" dirty="0" smtClean="0">
                <a:solidFill>
                  <a:schemeClr val="bg1">
                    <a:lumMod val="50000"/>
                  </a:schemeClr>
                </a:solidFill>
                <a:latin typeface="微软雅黑"/>
                <a:ea typeface="微软雅黑"/>
              </a:rPr>
              <a:t>vs.  </a:t>
            </a:r>
            <a:r>
              <a:rPr lang="zh-CN" altLang="en-US" sz="2800" kern="0" dirty="0" smtClean="0">
                <a:solidFill>
                  <a:schemeClr val="bg1">
                    <a:lumMod val="50000"/>
                  </a:schemeClr>
                </a:solidFill>
                <a:latin typeface="微软雅黑"/>
                <a:ea typeface="微软雅黑"/>
              </a:rPr>
              <a:t>失败是我努力不够</a:t>
            </a:r>
            <a:endParaRPr kumimoji="0" lang="zh-CN" altLang="en-US" sz="2800" b="0" i="0" u="none" strike="noStrike" kern="0" cap="none" spc="0" normalizeH="0" baseline="0" noProof="0" dirty="0">
              <a:ln>
                <a:noFill/>
              </a:ln>
              <a:solidFill>
                <a:schemeClr val="bg1">
                  <a:lumMod val="50000"/>
                </a:schemeClr>
              </a:solidFill>
              <a:effectLst/>
              <a:uLnTx/>
              <a:uFillTx/>
              <a:latin typeface="微软雅黑"/>
              <a:ea typeface="微软雅黑"/>
            </a:endParaRPr>
          </a:p>
        </p:txBody>
      </p:sp>
      <p:sp>
        <p:nvSpPr>
          <p:cNvPr id="23" name="TextBox 22"/>
          <p:cNvSpPr txBox="1"/>
          <p:nvPr/>
        </p:nvSpPr>
        <p:spPr>
          <a:xfrm>
            <a:off x="896023" y="2977735"/>
            <a:ext cx="665068" cy="684793"/>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schemeClr val="bg1">
                    <a:lumMod val="50000"/>
                  </a:schemeClr>
                </a:solidFill>
                <a:effectLst/>
                <a:uLnTx/>
                <a:uFillTx/>
                <a:latin typeface="微软雅黑"/>
                <a:ea typeface="微软雅黑"/>
              </a:rPr>
              <a:t>1</a:t>
            </a:r>
          </a:p>
        </p:txBody>
      </p:sp>
      <p:sp>
        <p:nvSpPr>
          <p:cNvPr id="12" name="Freeform 8"/>
          <p:cNvSpPr>
            <a:spLocks/>
          </p:cNvSpPr>
          <p:nvPr/>
        </p:nvSpPr>
        <p:spPr bwMode="auto">
          <a:xfrm>
            <a:off x="838993" y="4332598"/>
            <a:ext cx="11112083" cy="753758"/>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rgbClr val="484849">
              <a:lumMod val="20000"/>
              <a:lumOff val="80000"/>
            </a:srgbClr>
          </a:solidFill>
          <a:ln w="10" cap="flat">
            <a:solidFill>
              <a:srgbClr val="484849">
                <a:lumMod val="40000"/>
                <a:lumOff val="60000"/>
              </a:srgbClr>
            </a:solidFill>
            <a:prstDash val="solid"/>
            <a:miter lim="800000"/>
            <a:headEnd/>
            <a:tailEnd/>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chemeClr val="bg1">
                  <a:lumMod val="50000"/>
                </a:schemeClr>
              </a:solidFill>
              <a:effectLst/>
              <a:uLnTx/>
              <a:uFillTx/>
            </a:endParaRPr>
          </a:p>
        </p:txBody>
      </p:sp>
      <p:sp>
        <p:nvSpPr>
          <p:cNvPr id="15" name="Freeform 12"/>
          <p:cNvSpPr>
            <a:spLocks noEditPoints="1"/>
          </p:cNvSpPr>
          <p:nvPr/>
        </p:nvSpPr>
        <p:spPr bwMode="auto">
          <a:xfrm>
            <a:off x="1620256" y="3917334"/>
            <a:ext cx="2052562" cy="1561605"/>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00B0F0"/>
          </a:solidFill>
          <a:ln>
            <a:noFill/>
          </a:ln>
        </p:spPr>
        <p:txBody>
          <a:bodyPr vert="horz" wrap="square" lIns="68571" tIns="34285" rIns="68571" bIns="3428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sysClr val="windowText" lastClr="000000"/>
              </a:solidFill>
              <a:effectLst/>
              <a:uLnTx/>
              <a:uFillTx/>
            </a:endParaRPr>
          </a:p>
        </p:txBody>
      </p:sp>
      <p:sp>
        <p:nvSpPr>
          <p:cNvPr id="19" name="TextBox 18"/>
          <p:cNvSpPr txBox="1"/>
          <p:nvPr/>
        </p:nvSpPr>
        <p:spPr>
          <a:xfrm>
            <a:off x="1771941" y="4390603"/>
            <a:ext cx="1719694" cy="561682"/>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3200" kern="0" dirty="0" smtClean="0">
                <a:solidFill>
                  <a:srgbClr val="FFFFFF"/>
                </a:solidFill>
                <a:latin typeface="微软雅黑"/>
                <a:ea typeface="微软雅黑"/>
              </a:rPr>
              <a:t>目标</a:t>
            </a:r>
            <a:endParaRPr kumimoji="0" lang="en-US" altLang="zh-CN" sz="3200" b="0" i="0" u="none" strike="noStrike" kern="0" cap="none" spc="0" normalizeH="0" baseline="0" noProof="0" dirty="0" smtClean="0">
              <a:ln>
                <a:noFill/>
              </a:ln>
              <a:solidFill>
                <a:srgbClr val="FFFFFF"/>
              </a:solidFill>
              <a:effectLst/>
              <a:uLnTx/>
              <a:uFillTx/>
              <a:latin typeface="微软雅黑"/>
              <a:ea typeface="微软雅黑"/>
            </a:endParaRPr>
          </a:p>
        </p:txBody>
      </p:sp>
      <p:sp>
        <p:nvSpPr>
          <p:cNvPr id="21" name="TextBox 20"/>
          <p:cNvSpPr txBox="1"/>
          <p:nvPr/>
        </p:nvSpPr>
        <p:spPr>
          <a:xfrm>
            <a:off x="4139199" y="4463428"/>
            <a:ext cx="7593777" cy="500127"/>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smtClean="0">
                <a:ln>
                  <a:noFill/>
                </a:ln>
                <a:solidFill>
                  <a:schemeClr val="bg1">
                    <a:lumMod val="50000"/>
                  </a:schemeClr>
                </a:solidFill>
                <a:effectLst/>
                <a:uLnTx/>
                <a:uFillTx/>
                <a:latin typeface="微软雅黑"/>
                <a:ea typeface="微软雅黑"/>
              </a:rPr>
              <a:t>我要证明我的能力  </a:t>
            </a:r>
            <a:r>
              <a:rPr kumimoji="0" lang="en-US" altLang="zh-CN" sz="2800" b="0" i="0" u="none" strike="noStrike" kern="0" cap="none" spc="0" normalizeH="0" baseline="0" noProof="0" dirty="0" smtClean="0">
                <a:ln>
                  <a:noFill/>
                </a:ln>
                <a:solidFill>
                  <a:schemeClr val="bg1">
                    <a:lumMod val="50000"/>
                  </a:schemeClr>
                </a:solidFill>
                <a:effectLst/>
                <a:uLnTx/>
                <a:uFillTx/>
                <a:latin typeface="微软雅黑"/>
                <a:ea typeface="微软雅黑"/>
              </a:rPr>
              <a:t>vs.  </a:t>
            </a:r>
            <a:r>
              <a:rPr kumimoji="0" lang="zh-CN" altLang="en-US" sz="2800" b="0" i="0" u="none" strike="noStrike" kern="0" cap="none" spc="0" normalizeH="0" baseline="0" noProof="0" dirty="0" smtClean="0">
                <a:ln>
                  <a:noFill/>
                </a:ln>
                <a:solidFill>
                  <a:schemeClr val="bg1">
                    <a:lumMod val="50000"/>
                  </a:schemeClr>
                </a:solidFill>
                <a:effectLst/>
                <a:uLnTx/>
                <a:uFillTx/>
                <a:latin typeface="微软雅黑"/>
                <a:ea typeface="微软雅黑"/>
              </a:rPr>
              <a:t>我要学习新的技能</a:t>
            </a:r>
            <a:endParaRPr kumimoji="0" lang="zh-CN" altLang="en-US" sz="2800" b="0" i="0" u="none" strike="noStrike" kern="0" cap="none" spc="0" normalizeH="0" baseline="0" noProof="0" dirty="0">
              <a:ln>
                <a:noFill/>
              </a:ln>
              <a:solidFill>
                <a:schemeClr val="bg1">
                  <a:lumMod val="50000"/>
                </a:schemeClr>
              </a:solidFill>
              <a:effectLst/>
              <a:uLnTx/>
              <a:uFillTx/>
              <a:latin typeface="微软雅黑"/>
              <a:ea typeface="微软雅黑"/>
            </a:endParaRPr>
          </a:p>
        </p:txBody>
      </p:sp>
      <p:sp>
        <p:nvSpPr>
          <p:cNvPr id="24" name="TextBox 23"/>
          <p:cNvSpPr txBox="1"/>
          <p:nvPr/>
        </p:nvSpPr>
        <p:spPr>
          <a:xfrm>
            <a:off x="896023" y="4357748"/>
            <a:ext cx="665068" cy="684793"/>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schemeClr val="bg1">
                    <a:lumMod val="50000"/>
                  </a:schemeClr>
                </a:solidFill>
                <a:effectLst/>
                <a:uLnTx/>
                <a:uFillTx/>
                <a:latin typeface="微软雅黑"/>
                <a:ea typeface="微软雅黑"/>
              </a:rPr>
              <a:t>2</a:t>
            </a:r>
          </a:p>
        </p:txBody>
      </p:sp>
      <p:sp>
        <p:nvSpPr>
          <p:cNvPr id="27" name="TextBox 26"/>
          <p:cNvSpPr txBox="1"/>
          <p:nvPr/>
        </p:nvSpPr>
        <p:spPr>
          <a:xfrm>
            <a:off x="1791606" y="5773743"/>
            <a:ext cx="1719694" cy="500127"/>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800" kern="0" dirty="0" smtClean="0">
                <a:solidFill>
                  <a:srgbClr val="FFFFFF"/>
                </a:solidFill>
                <a:latin typeface="微软雅黑"/>
                <a:ea typeface="微软雅黑"/>
              </a:rPr>
              <a:t>内隐理论</a:t>
            </a:r>
            <a:endParaRPr kumimoji="0" lang="en-US" altLang="zh-CN" sz="2800" b="0" i="0" u="none" strike="noStrike" kern="0" cap="none" spc="0" normalizeH="0" baseline="0" noProof="0" dirty="0" smtClean="0">
              <a:ln>
                <a:noFill/>
              </a:ln>
              <a:solidFill>
                <a:srgbClr val="FFFFFF"/>
              </a:solidFill>
              <a:effectLst/>
              <a:uLnTx/>
              <a:uFillTx/>
              <a:latin typeface="微软雅黑"/>
              <a:ea typeface="微软雅黑"/>
            </a:endParaRPr>
          </a:p>
        </p:txBody>
      </p:sp>
      <p:sp>
        <p:nvSpPr>
          <p:cNvPr id="28" name="TextBox 27"/>
          <p:cNvSpPr txBox="1"/>
          <p:nvPr/>
        </p:nvSpPr>
        <p:spPr>
          <a:xfrm>
            <a:off x="4144115" y="5813757"/>
            <a:ext cx="7593777" cy="500127"/>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zh-CN" altLang="en-US" sz="2800" kern="0" dirty="0" smtClean="0">
                <a:solidFill>
                  <a:schemeClr val="bg1">
                    <a:lumMod val="50000"/>
                  </a:schemeClr>
                </a:solidFill>
                <a:latin typeface="微软雅黑"/>
                <a:ea typeface="微软雅黑"/>
              </a:rPr>
              <a:t>能力是固定不变的  </a:t>
            </a:r>
            <a:r>
              <a:rPr lang="en-US" altLang="zh-CN" sz="2800" kern="0" dirty="0" smtClean="0">
                <a:solidFill>
                  <a:schemeClr val="bg1">
                    <a:lumMod val="50000"/>
                  </a:schemeClr>
                </a:solidFill>
                <a:latin typeface="微软雅黑"/>
                <a:ea typeface="微软雅黑"/>
              </a:rPr>
              <a:t>vs.  </a:t>
            </a:r>
            <a:r>
              <a:rPr lang="zh-CN" altLang="en-US" sz="2800" kern="0" dirty="0" smtClean="0">
                <a:solidFill>
                  <a:schemeClr val="bg1">
                    <a:lumMod val="50000"/>
                  </a:schemeClr>
                </a:solidFill>
                <a:latin typeface="微软雅黑"/>
                <a:ea typeface="微软雅黑"/>
              </a:rPr>
              <a:t>能力是动态可变的</a:t>
            </a:r>
            <a:endParaRPr kumimoji="0" lang="zh-CN" altLang="en-US" sz="2800" b="0" i="0" u="none" strike="noStrike" kern="0" cap="none" spc="0" normalizeH="0" baseline="0" noProof="0" dirty="0">
              <a:ln>
                <a:noFill/>
              </a:ln>
              <a:solidFill>
                <a:schemeClr val="bg1">
                  <a:lumMod val="50000"/>
                </a:schemeClr>
              </a:solidFill>
              <a:effectLst/>
              <a:uLnTx/>
              <a:uFillTx/>
              <a:latin typeface="微软雅黑"/>
              <a:ea typeface="微软雅黑"/>
            </a:endParaRPr>
          </a:p>
        </p:txBody>
      </p:sp>
      <p:sp>
        <p:nvSpPr>
          <p:cNvPr id="29" name="TextBox 28"/>
          <p:cNvSpPr txBox="1"/>
          <p:nvPr/>
        </p:nvSpPr>
        <p:spPr>
          <a:xfrm>
            <a:off x="900939" y="5663832"/>
            <a:ext cx="665068" cy="684793"/>
          </a:xfrm>
          <a:prstGeom prst="rect">
            <a:avLst/>
          </a:prstGeom>
          <a:noFill/>
        </p:spPr>
        <p:txBody>
          <a:bodyPr wrap="square" lIns="68571" tIns="34285" rIns="68571" bIns="34285"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schemeClr val="bg1">
                    <a:lumMod val="50000"/>
                  </a:schemeClr>
                </a:solidFill>
                <a:effectLst/>
                <a:uLnTx/>
                <a:uFillTx/>
                <a:latin typeface="微软雅黑"/>
                <a:ea typeface="微软雅黑"/>
              </a:rPr>
              <a:t>3</a:t>
            </a:r>
          </a:p>
        </p:txBody>
      </p:sp>
    </p:spTree>
    <p:extLst>
      <p:ext uri="{BB962C8B-B14F-4D97-AF65-F5344CB8AC3E}">
        <p14:creationId xmlns="" xmlns:p14="http://schemas.microsoft.com/office/powerpoint/2010/main" val="2674240006"/>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8"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83"/>
          <p:cNvSpPr/>
          <p:nvPr/>
        </p:nvSpPr>
        <p:spPr bwMode="auto">
          <a:xfrm rot="16377237">
            <a:off x="5502506" y="985759"/>
            <a:ext cx="1007498" cy="100546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7" name="任意多边形 83"/>
          <p:cNvSpPr/>
          <p:nvPr/>
        </p:nvSpPr>
        <p:spPr bwMode="auto">
          <a:xfrm rot="16377237">
            <a:off x="6445090" y="265970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8" name="任意多边形 83"/>
          <p:cNvSpPr/>
          <p:nvPr/>
        </p:nvSpPr>
        <p:spPr bwMode="auto">
          <a:xfrm rot="16377237">
            <a:off x="4232652" y="1594334"/>
            <a:ext cx="1164522" cy="1162172"/>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29" name="任意多边形 83"/>
          <p:cNvSpPr/>
          <p:nvPr/>
        </p:nvSpPr>
        <p:spPr bwMode="auto">
          <a:xfrm rot="16377237">
            <a:off x="5324067" y="1662388"/>
            <a:ext cx="1635976" cy="163267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44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0" name="任意多边形 83"/>
          <p:cNvSpPr/>
          <p:nvPr/>
        </p:nvSpPr>
        <p:spPr bwMode="auto">
          <a:xfrm rot="5222763" flipH="1">
            <a:off x="7104582" y="1037585"/>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1" name="任意多边形 83"/>
          <p:cNvSpPr/>
          <p:nvPr/>
        </p:nvSpPr>
        <p:spPr bwMode="auto">
          <a:xfrm rot="16377237">
            <a:off x="7359596" y="1476881"/>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2" name="任意多边形 83"/>
          <p:cNvSpPr/>
          <p:nvPr/>
        </p:nvSpPr>
        <p:spPr bwMode="auto">
          <a:xfrm rot="16377237">
            <a:off x="4819134" y="2881157"/>
            <a:ext cx="1004844" cy="100282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3" name="任意多边形 83"/>
          <p:cNvSpPr/>
          <p:nvPr/>
        </p:nvSpPr>
        <p:spPr bwMode="auto">
          <a:xfrm rot="5222763" flipH="1">
            <a:off x="4601899" y="3789267"/>
            <a:ext cx="242276" cy="241788"/>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0070C0">
                  <a:alpha val="22000"/>
                </a:srgbClr>
              </a:gs>
              <a:gs pos="100000">
                <a:srgbClr val="00B0F0"/>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4" name="任意多边形 83"/>
          <p:cNvSpPr/>
          <p:nvPr/>
        </p:nvSpPr>
        <p:spPr bwMode="auto">
          <a:xfrm rot="16377237">
            <a:off x="4061429" y="3317445"/>
            <a:ext cx="286326" cy="28575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0">
                <a:srgbClr val="C00000">
                  <a:alpha val="22000"/>
                </a:srgbClr>
              </a:gs>
              <a:gs pos="100000">
                <a:srgbClr val="FE978C"/>
              </a:gs>
            </a:gsLst>
            <a:lin ang="8100000" scaled="1"/>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35" name="TextBox 34"/>
          <p:cNvSpPr txBox="1"/>
          <p:nvPr/>
        </p:nvSpPr>
        <p:spPr>
          <a:xfrm>
            <a:off x="4323035" y="1838581"/>
            <a:ext cx="3641121" cy="1200329"/>
          </a:xfrm>
          <a:prstGeom prst="rect">
            <a:avLst/>
          </a:prstGeom>
          <a:noFill/>
        </p:spPr>
        <p:txBody>
          <a:bodyPr wrap="square" rtlCol="0">
            <a:spAutoFit/>
          </a:bodyPr>
          <a:lstStyle/>
          <a:p>
            <a:pPr algn="ctr"/>
            <a:r>
              <a:rPr lang="en-US" altLang="zh-CN" sz="7200" b="1" spc="-300" dirty="0" smtClean="0">
                <a:solidFill>
                  <a:schemeClr val="bg1"/>
                </a:solidFill>
                <a:latin typeface="微软雅黑" pitchFamily="34" charset="-122"/>
                <a:ea typeface="微软雅黑" pitchFamily="34" charset="-122"/>
              </a:rPr>
              <a:t>2</a:t>
            </a:r>
            <a:endParaRPr lang="zh-CN" altLang="en-US" sz="7200" b="1" spc="-300" dirty="0">
              <a:solidFill>
                <a:schemeClr val="bg1"/>
              </a:solidFill>
              <a:latin typeface="微软雅黑" pitchFamily="34" charset="-122"/>
              <a:ea typeface="微软雅黑" pitchFamily="34" charset="-122"/>
            </a:endParaRPr>
          </a:p>
        </p:txBody>
      </p:sp>
      <p:sp>
        <p:nvSpPr>
          <p:cNvPr id="36" name="矩形 69"/>
          <p:cNvSpPr>
            <a:spLocks noChangeArrowheads="1"/>
          </p:cNvSpPr>
          <p:nvPr/>
        </p:nvSpPr>
        <p:spPr bwMode="auto">
          <a:xfrm>
            <a:off x="3520536" y="4267555"/>
            <a:ext cx="5137076"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zh-CN" altLang="en-US" sz="4800" b="1" dirty="0" smtClean="0">
                <a:solidFill>
                  <a:srgbClr val="00B0F0"/>
                </a:solidFill>
                <a:latin typeface="微软雅黑" pitchFamily="34" charset="-122"/>
                <a:ea typeface="微软雅黑" pitchFamily="34" charset="-122"/>
                <a:sym typeface="微软雅黑" pitchFamily="34" charset="-122"/>
              </a:rPr>
              <a:t>正</a:t>
            </a:r>
            <a:endParaRPr lang="en-US" altLang="zh-CN" sz="4800" b="1" dirty="0">
              <a:solidFill>
                <a:srgbClr val="00B0F0"/>
              </a:solidFill>
              <a:latin typeface="微软雅黑" pitchFamily="34" charset="-122"/>
              <a:ea typeface="微软雅黑" pitchFamily="34" charset="-122"/>
              <a:sym typeface="微软雅黑" pitchFamily="34" charset="-122"/>
            </a:endParaRPr>
          </a:p>
        </p:txBody>
      </p:sp>
      <p:sp>
        <p:nvSpPr>
          <p:cNvPr id="37" name="矩形 70"/>
          <p:cNvSpPr>
            <a:spLocks noChangeArrowheads="1"/>
          </p:cNvSpPr>
          <p:nvPr/>
        </p:nvSpPr>
        <p:spPr bwMode="auto">
          <a:xfrm>
            <a:off x="1303862" y="5163502"/>
            <a:ext cx="957042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en-US" altLang="zh-CN" sz="2000" dirty="0" smtClean="0">
                <a:solidFill>
                  <a:schemeClr val="bg1">
                    <a:lumMod val="50000"/>
                  </a:schemeClr>
                </a:solidFill>
                <a:latin typeface="微软雅黑" panose="020B0503020204020204" pitchFamily="34" charset="-122"/>
                <a:ea typeface="微软雅黑" panose="020B0503020204020204" pitchFamily="34" charset="-122"/>
              </a:rPr>
              <a:t>Growth mindset </a:t>
            </a:r>
            <a:r>
              <a:rPr lang="zh-CN" altLang="en-US" sz="2000" dirty="0" smtClean="0">
                <a:solidFill>
                  <a:schemeClr val="bg1">
                    <a:lumMod val="50000"/>
                  </a:schemeClr>
                </a:solidFill>
                <a:latin typeface="微软雅黑" panose="020B0503020204020204" pitchFamily="34" charset="-122"/>
                <a:ea typeface="微软雅黑" panose="020B0503020204020204" pitchFamily="34" charset="-122"/>
              </a:rPr>
              <a:t>正面证据</a:t>
            </a:r>
            <a:endParaRPr lang="zh-CN" altLang="en-US" sz="20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2355933" y="4840452"/>
            <a:ext cx="1456264"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319033" y="4840452"/>
            <a:ext cx="1379619"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359151100"/>
      </p:ext>
    </p:extLst>
  </p:cSld>
  <p:clrMapOvr>
    <a:masterClrMapping/>
  </p:clrMapOvr>
  <mc:AlternateContent xmlns:mc="http://schemas.openxmlformats.org/markup-compatibility/2006">
    <mc:Choice xmlns=""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750" fill="hold"/>
                                        <p:tgtEl>
                                          <p:spTgt spid="26"/>
                                        </p:tgtEl>
                                        <p:attrNameLst>
                                          <p:attrName>ppt_w</p:attrName>
                                        </p:attrNameLst>
                                      </p:cBhvr>
                                      <p:tavLst>
                                        <p:tav tm="0">
                                          <p:val>
                                            <p:fltVal val="0"/>
                                          </p:val>
                                        </p:tav>
                                        <p:tav tm="100000">
                                          <p:val>
                                            <p:strVal val="#ppt_w"/>
                                          </p:val>
                                        </p:tav>
                                      </p:tavLst>
                                    </p:anim>
                                    <p:anim calcmode="lin" valueType="num">
                                      <p:cBhvr>
                                        <p:cTn id="8" dur="750" fill="hold"/>
                                        <p:tgtEl>
                                          <p:spTgt spid="26"/>
                                        </p:tgtEl>
                                        <p:attrNameLst>
                                          <p:attrName>ppt_h</p:attrName>
                                        </p:attrNameLst>
                                      </p:cBhvr>
                                      <p:tavLst>
                                        <p:tav tm="0">
                                          <p:val>
                                            <p:fltVal val="0"/>
                                          </p:val>
                                        </p:tav>
                                        <p:tav tm="100000">
                                          <p:val>
                                            <p:strVal val="#ppt_h"/>
                                          </p:val>
                                        </p:tav>
                                      </p:tavLst>
                                    </p:anim>
                                    <p:animEffect transition="in" filter="fade">
                                      <p:cBhvr>
                                        <p:cTn id="9" dur="750"/>
                                        <p:tgtEl>
                                          <p:spTgt spid="26"/>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7"/>
                                        </p:tgtEl>
                                        <p:attrNameLst>
                                          <p:attrName>style.visibility</p:attrName>
                                        </p:attrNameLst>
                                      </p:cBhvr>
                                      <p:to>
                                        <p:strVal val="visible"/>
                                      </p:to>
                                    </p:set>
                                    <p:anim calcmode="lin" valueType="num">
                                      <p:cBhvr>
                                        <p:cTn id="12" dur="750" fill="hold"/>
                                        <p:tgtEl>
                                          <p:spTgt spid="27"/>
                                        </p:tgtEl>
                                        <p:attrNameLst>
                                          <p:attrName>ppt_w</p:attrName>
                                        </p:attrNameLst>
                                      </p:cBhvr>
                                      <p:tavLst>
                                        <p:tav tm="0">
                                          <p:val>
                                            <p:fltVal val="0"/>
                                          </p:val>
                                        </p:tav>
                                        <p:tav tm="100000">
                                          <p:val>
                                            <p:strVal val="#ppt_w"/>
                                          </p:val>
                                        </p:tav>
                                      </p:tavLst>
                                    </p:anim>
                                    <p:anim calcmode="lin" valueType="num">
                                      <p:cBhvr>
                                        <p:cTn id="13" dur="750" fill="hold"/>
                                        <p:tgtEl>
                                          <p:spTgt spid="27"/>
                                        </p:tgtEl>
                                        <p:attrNameLst>
                                          <p:attrName>ppt_h</p:attrName>
                                        </p:attrNameLst>
                                      </p:cBhvr>
                                      <p:tavLst>
                                        <p:tav tm="0">
                                          <p:val>
                                            <p:fltVal val="0"/>
                                          </p:val>
                                        </p:tav>
                                        <p:tav tm="100000">
                                          <p:val>
                                            <p:strVal val="#ppt_h"/>
                                          </p:val>
                                        </p:tav>
                                      </p:tavLst>
                                    </p:anim>
                                    <p:animEffect transition="in" filter="fade">
                                      <p:cBhvr>
                                        <p:cTn id="14" dur="750"/>
                                        <p:tgtEl>
                                          <p:spTgt spid="27"/>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750" fill="hold"/>
                                        <p:tgtEl>
                                          <p:spTgt spid="28"/>
                                        </p:tgtEl>
                                        <p:attrNameLst>
                                          <p:attrName>ppt_w</p:attrName>
                                        </p:attrNameLst>
                                      </p:cBhvr>
                                      <p:tavLst>
                                        <p:tav tm="0">
                                          <p:val>
                                            <p:fltVal val="0"/>
                                          </p:val>
                                        </p:tav>
                                        <p:tav tm="100000">
                                          <p:val>
                                            <p:strVal val="#ppt_w"/>
                                          </p:val>
                                        </p:tav>
                                      </p:tavLst>
                                    </p:anim>
                                    <p:anim calcmode="lin" valueType="num">
                                      <p:cBhvr>
                                        <p:cTn id="18" dur="750" fill="hold"/>
                                        <p:tgtEl>
                                          <p:spTgt spid="28"/>
                                        </p:tgtEl>
                                        <p:attrNameLst>
                                          <p:attrName>ppt_h</p:attrName>
                                        </p:attrNameLst>
                                      </p:cBhvr>
                                      <p:tavLst>
                                        <p:tav tm="0">
                                          <p:val>
                                            <p:fltVal val="0"/>
                                          </p:val>
                                        </p:tav>
                                        <p:tav tm="100000">
                                          <p:val>
                                            <p:strVal val="#ppt_h"/>
                                          </p:val>
                                        </p:tav>
                                      </p:tavLst>
                                    </p:anim>
                                    <p:animEffect transition="in" filter="fade">
                                      <p:cBhvr>
                                        <p:cTn id="19" dur="750"/>
                                        <p:tgtEl>
                                          <p:spTgt spid="28"/>
                                        </p:tgtEl>
                                      </p:cBhvr>
                                    </p:animEffect>
                                  </p:childTnLst>
                                </p:cTn>
                              </p:par>
                              <p:par>
                                <p:cTn id="20" presetID="53" presetClass="entr" presetSubtype="16" fill="hold" grpId="0" nodeType="withEffect">
                                  <p:stCondLst>
                                    <p:cond delay="100"/>
                                  </p:stCondLst>
                                  <p:childTnLst>
                                    <p:set>
                                      <p:cBhvr>
                                        <p:cTn id="21" dur="1" fill="hold">
                                          <p:stCondLst>
                                            <p:cond delay="0"/>
                                          </p:stCondLst>
                                        </p:cTn>
                                        <p:tgtEl>
                                          <p:spTgt spid="29"/>
                                        </p:tgtEl>
                                        <p:attrNameLst>
                                          <p:attrName>style.visibility</p:attrName>
                                        </p:attrNameLst>
                                      </p:cBhvr>
                                      <p:to>
                                        <p:strVal val="visible"/>
                                      </p:to>
                                    </p:set>
                                    <p:anim calcmode="lin" valueType="num">
                                      <p:cBhvr>
                                        <p:cTn id="22" dur="750" fill="hold"/>
                                        <p:tgtEl>
                                          <p:spTgt spid="29"/>
                                        </p:tgtEl>
                                        <p:attrNameLst>
                                          <p:attrName>ppt_w</p:attrName>
                                        </p:attrNameLst>
                                      </p:cBhvr>
                                      <p:tavLst>
                                        <p:tav tm="0">
                                          <p:val>
                                            <p:fltVal val="0"/>
                                          </p:val>
                                        </p:tav>
                                        <p:tav tm="100000">
                                          <p:val>
                                            <p:strVal val="#ppt_w"/>
                                          </p:val>
                                        </p:tav>
                                      </p:tavLst>
                                    </p:anim>
                                    <p:anim calcmode="lin" valueType="num">
                                      <p:cBhvr>
                                        <p:cTn id="23" dur="750" fill="hold"/>
                                        <p:tgtEl>
                                          <p:spTgt spid="29"/>
                                        </p:tgtEl>
                                        <p:attrNameLst>
                                          <p:attrName>ppt_h</p:attrName>
                                        </p:attrNameLst>
                                      </p:cBhvr>
                                      <p:tavLst>
                                        <p:tav tm="0">
                                          <p:val>
                                            <p:fltVal val="0"/>
                                          </p:val>
                                        </p:tav>
                                        <p:tav tm="100000">
                                          <p:val>
                                            <p:strVal val="#ppt_h"/>
                                          </p:val>
                                        </p:tav>
                                      </p:tavLst>
                                    </p:anim>
                                    <p:animEffect transition="in" filter="fade">
                                      <p:cBhvr>
                                        <p:cTn id="24" dur="750"/>
                                        <p:tgtEl>
                                          <p:spTgt spid="29"/>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30"/>
                                        </p:tgtEl>
                                        <p:attrNameLst>
                                          <p:attrName>style.visibility</p:attrName>
                                        </p:attrNameLst>
                                      </p:cBhvr>
                                      <p:to>
                                        <p:strVal val="visible"/>
                                      </p:to>
                                    </p:set>
                                    <p:anim calcmode="lin" valueType="num">
                                      <p:cBhvr>
                                        <p:cTn id="27" dur="750" fill="hold"/>
                                        <p:tgtEl>
                                          <p:spTgt spid="30"/>
                                        </p:tgtEl>
                                        <p:attrNameLst>
                                          <p:attrName>ppt_w</p:attrName>
                                        </p:attrNameLst>
                                      </p:cBhvr>
                                      <p:tavLst>
                                        <p:tav tm="0">
                                          <p:val>
                                            <p:fltVal val="0"/>
                                          </p:val>
                                        </p:tav>
                                        <p:tav tm="100000">
                                          <p:val>
                                            <p:strVal val="#ppt_w"/>
                                          </p:val>
                                        </p:tav>
                                      </p:tavLst>
                                    </p:anim>
                                    <p:anim calcmode="lin" valueType="num">
                                      <p:cBhvr>
                                        <p:cTn id="28" dur="750" fill="hold"/>
                                        <p:tgtEl>
                                          <p:spTgt spid="30"/>
                                        </p:tgtEl>
                                        <p:attrNameLst>
                                          <p:attrName>ppt_h</p:attrName>
                                        </p:attrNameLst>
                                      </p:cBhvr>
                                      <p:tavLst>
                                        <p:tav tm="0">
                                          <p:val>
                                            <p:fltVal val="0"/>
                                          </p:val>
                                        </p:tav>
                                        <p:tav tm="100000">
                                          <p:val>
                                            <p:strVal val="#ppt_h"/>
                                          </p:val>
                                        </p:tav>
                                      </p:tavLst>
                                    </p:anim>
                                    <p:animEffect transition="in" filter="fade">
                                      <p:cBhvr>
                                        <p:cTn id="29" dur="750"/>
                                        <p:tgtEl>
                                          <p:spTgt spid="30"/>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31"/>
                                        </p:tgtEl>
                                        <p:attrNameLst>
                                          <p:attrName>style.visibility</p:attrName>
                                        </p:attrNameLst>
                                      </p:cBhvr>
                                      <p:to>
                                        <p:strVal val="visible"/>
                                      </p:to>
                                    </p:set>
                                    <p:anim calcmode="lin" valueType="num">
                                      <p:cBhvr>
                                        <p:cTn id="32" dur="750" fill="hold"/>
                                        <p:tgtEl>
                                          <p:spTgt spid="31"/>
                                        </p:tgtEl>
                                        <p:attrNameLst>
                                          <p:attrName>ppt_w</p:attrName>
                                        </p:attrNameLst>
                                      </p:cBhvr>
                                      <p:tavLst>
                                        <p:tav tm="0">
                                          <p:val>
                                            <p:fltVal val="0"/>
                                          </p:val>
                                        </p:tav>
                                        <p:tav tm="100000">
                                          <p:val>
                                            <p:strVal val="#ppt_w"/>
                                          </p:val>
                                        </p:tav>
                                      </p:tavLst>
                                    </p:anim>
                                    <p:anim calcmode="lin" valueType="num">
                                      <p:cBhvr>
                                        <p:cTn id="33" dur="750" fill="hold"/>
                                        <p:tgtEl>
                                          <p:spTgt spid="31"/>
                                        </p:tgtEl>
                                        <p:attrNameLst>
                                          <p:attrName>ppt_h</p:attrName>
                                        </p:attrNameLst>
                                      </p:cBhvr>
                                      <p:tavLst>
                                        <p:tav tm="0">
                                          <p:val>
                                            <p:fltVal val="0"/>
                                          </p:val>
                                        </p:tav>
                                        <p:tav tm="100000">
                                          <p:val>
                                            <p:strVal val="#ppt_h"/>
                                          </p:val>
                                        </p:tav>
                                      </p:tavLst>
                                    </p:anim>
                                    <p:animEffect transition="in" filter="fade">
                                      <p:cBhvr>
                                        <p:cTn id="34" dur="750"/>
                                        <p:tgtEl>
                                          <p:spTgt spid="31"/>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32"/>
                                        </p:tgtEl>
                                        <p:attrNameLst>
                                          <p:attrName>style.visibility</p:attrName>
                                        </p:attrNameLst>
                                      </p:cBhvr>
                                      <p:to>
                                        <p:strVal val="visible"/>
                                      </p:to>
                                    </p:set>
                                    <p:anim calcmode="lin" valueType="num">
                                      <p:cBhvr>
                                        <p:cTn id="37" dur="750" fill="hold"/>
                                        <p:tgtEl>
                                          <p:spTgt spid="32"/>
                                        </p:tgtEl>
                                        <p:attrNameLst>
                                          <p:attrName>ppt_w</p:attrName>
                                        </p:attrNameLst>
                                      </p:cBhvr>
                                      <p:tavLst>
                                        <p:tav tm="0">
                                          <p:val>
                                            <p:fltVal val="0"/>
                                          </p:val>
                                        </p:tav>
                                        <p:tav tm="100000">
                                          <p:val>
                                            <p:strVal val="#ppt_w"/>
                                          </p:val>
                                        </p:tav>
                                      </p:tavLst>
                                    </p:anim>
                                    <p:anim calcmode="lin" valueType="num">
                                      <p:cBhvr>
                                        <p:cTn id="38" dur="750" fill="hold"/>
                                        <p:tgtEl>
                                          <p:spTgt spid="32"/>
                                        </p:tgtEl>
                                        <p:attrNameLst>
                                          <p:attrName>ppt_h</p:attrName>
                                        </p:attrNameLst>
                                      </p:cBhvr>
                                      <p:tavLst>
                                        <p:tav tm="0">
                                          <p:val>
                                            <p:fltVal val="0"/>
                                          </p:val>
                                        </p:tav>
                                        <p:tav tm="100000">
                                          <p:val>
                                            <p:strVal val="#ppt_h"/>
                                          </p:val>
                                        </p:tav>
                                      </p:tavLst>
                                    </p:anim>
                                    <p:animEffect transition="in" filter="fade">
                                      <p:cBhvr>
                                        <p:cTn id="39" dur="750"/>
                                        <p:tgtEl>
                                          <p:spTgt spid="3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750" fill="hold"/>
                                        <p:tgtEl>
                                          <p:spTgt spid="33"/>
                                        </p:tgtEl>
                                        <p:attrNameLst>
                                          <p:attrName>ppt_w</p:attrName>
                                        </p:attrNameLst>
                                      </p:cBhvr>
                                      <p:tavLst>
                                        <p:tav tm="0">
                                          <p:val>
                                            <p:fltVal val="0"/>
                                          </p:val>
                                        </p:tav>
                                        <p:tav tm="100000">
                                          <p:val>
                                            <p:strVal val="#ppt_w"/>
                                          </p:val>
                                        </p:tav>
                                      </p:tavLst>
                                    </p:anim>
                                    <p:anim calcmode="lin" valueType="num">
                                      <p:cBhvr>
                                        <p:cTn id="43" dur="750" fill="hold"/>
                                        <p:tgtEl>
                                          <p:spTgt spid="33"/>
                                        </p:tgtEl>
                                        <p:attrNameLst>
                                          <p:attrName>ppt_h</p:attrName>
                                        </p:attrNameLst>
                                      </p:cBhvr>
                                      <p:tavLst>
                                        <p:tav tm="0">
                                          <p:val>
                                            <p:fltVal val="0"/>
                                          </p:val>
                                        </p:tav>
                                        <p:tav tm="100000">
                                          <p:val>
                                            <p:strVal val="#ppt_h"/>
                                          </p:val>
                                        </p:tav>
                                      </p:tavLst>
                                    </p:anim>
                                    <p:animEffect transition="in" filter="fade">
                                      <p:cBhvr>
                                        <p:cTn id="44" dur="750"/>
                                        <p:tgtEl>
                                          <p:spTgt spid="3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750" fill="hold"/>
                                        <p:tgtEl>
                                          <p:spTgt spid="34"/>
                                        </p:tgtEl>
                                        <p:attrNameLst>
                                          <p:attrName>ppt_w</p:attrName>
                                        </p:attrNameLst>
                                      </p:cBhvr>
                                      <p:tavLst>
                                        <p:tav tm="0">
                                          <p:val>
                                            <p:fltVal val="0"/>
                                          </p:val>
                                        </p:tav>
                                        <p:tav tm="100000">
                                          <p:val>
                                            <p:strVal val="#ppt_w"/>
                                          </p:val>
                                        </p:tav>
                                      </p:tavLst>
                                    </p:anim>
                                    <p:anim calcmode="lin" valueType="num">
                                      <p:cBhvr>
                                        <p:cTn id="48" dur="750" fill="hold"/>
                                        <p:tgtEl>
                                          <p:spTgt spid="34"/>
                                        </p:tgtEl>
                                        <p:attrNameLst>
                                          <p:attrName>ppt_h</p:attrName>
                                        </p:attrNameLst>
                                      </p:cBhvr>
                                      <p:tavLst>
                                        <p:tav tm="0">
                                          <p:val>
                                            <p:fltVal val="0"/>
                                          </p:val>
                                        </p:tav>
                                        <p:tav tm="100000">
                                          <p:val>
                                            <p:strVal val="#ppt_h"/>
                                          </p:val>
                                        </p:tav>
                                      </p:tavLst>
                                    </p:anim>
                                    <p:animEffect transition="in" filter="fade">
                                      <p:cBhvr>
                                        <p:cTn id="49" dur="750"/>
                                        <p:tgtEl>
                                          <p:spTgt spid="34"/>
                                        </p:tgtEl>
                                      </p:cBhvr>
                                    </p:animEffect>
                                  </p:childTnLst>
                                </p:cTn>
                              </p:par>
                            </p:childTnLst>
                          </p:cTn>
                        </p:par>
                        <p:par>
                          <p:cTn id="50" fill="hold">
                            <p:stCondLst>
                              <p:cond delay="1050"/>
                            </p:stCondLst>
                            <p:childTnLst>
                              <p:par>
                                <p:cTn id="51" presetID="31" presetClass="entr" presetSubtype="0" fill="hold" grpId="0" nodeType="afterEffect">
                                  <p:stCondLst>
                                    <p:cond delay="0"/>
                                  </p:stCondLst>
                                  <p:iterate type="lt">
                                    <p:tmPct val="5000"/>
                                  </p:iterate>
                                  <p:childTnLst>
                                    <p:set>
                                      <p:cBhvr>
                                        <p:cTn id="52" dur="1" fill="hold">
                                          <p:stCondLst>
                                            <p:cond delay="0"/>
                                          </p:stCondLst>
                                        </p:cTn>
                                        <p:tgtEl>
                                          <p:spTgt spid="35"/>
                                        </p:tgtEl>
                                        <p:attrNameLst>
                                          <p:attrName>style.visibility</p:attrName>
                                        </p:attrNameLst>
                                      </p:cBhvr>
                                      <p:to>
                                        <p:strVal val="visible"/>
                                      </p:to>
                                    </p:set>
                                    <p:anim calcmode="lin" valueType="num">
                                      <p:cBhvr>
                                        <p:cTn id="53" dur="750" fill="hold"/>
                                        <p:tgtEl>
                                          <p:spTgt spid="35"/>
                                        </p:tgtEl>
                                        <p:attrNameLst>
                                          <p:attrName>ppt_w</p:attrName>
                                        </p:attrNameLst>
                                      </p:cBhvr>
                                      <p:tavLst>
                                        <p:tav tm="0">
                                          <p:val>
                                            <p:fltVal val="0"/>
                                          </p:val>
                                        </p:tav>
                                        <p:tav tm="100000">
                                          <p:val>
                                            <p:strVal val="#ppt_w"/>
                                          </p:val>
                                        </p:tav>
                                      </p:tavLst>
                                    </p:anim>
                                    <p:anim calcmode="lin" valueType="num">
                                      <p:cBhvr>
                                        <p:cTn id="54" dur="750" fill="hold"/>
                                        <p:tgtEl>
                                          <p:spTgt spid="35"/>
                                        </p:tgtEl>
                                        <p:attrNameLst>
                                          <p:attrName>ppt_h</p:attrName>
                                        </p:attrNameLst>
                                      </p:cBhvr>
                                      <p:tavLst>
                                        <p:tav tm="0">
                                          <p:val>
                                            <p:fltVal val="0"/>
                                          </p:val>
                                        </p:tav>
                                        <p:tav tm="100000">
                                          <p:val>
                                            <p:strVal val="#ppt_h"/>
                                          </p:val>
                                        </p:tav>
                                      </p:tavLst>
                                    </p:anim>
                                    <p:anim calcmode="lin" valueType="num">
                                      <p:cBhvr>
                                        <p:cTn id="55" dur="750" fill="hold"/>
                                        <p:tgtEl>
                                          <p:spTgt spid="35"/>
                                        </p:tgtEl>
                                        <p:attrNameLst>
                                          <p:attrName>style.rotation</p:attrName>
                                        </p:attrNameLst>
                                      </p:cBhvr>
                                      <p:tavLst>
                                        <p:tav tm="0">
                                          <p:val>
                                            <p:fltVal val="90"/>
                                          </p:val>
                                        </p:tav>
                                        <p:tav tm="100000">
                                          <p:val>
                                            <p:fltVal val="0"/>
                                          </p:val>
                                        </p:tav>
                                      </p:tavLst>
                                    </p:anim>
                                    <p:animEffect transition="in" filter="fade">
                                      <p:cBhvr>
                                        <p:cTn id="56" dur="750"/>
                                        <p:tgtEl>
                                          <p:spTgt spid="35"/>
                                        </p:tgtEl>
                                      </p:cBhvr>
                                    </p:animEffect>
                                  </p:childTnLst>
                                </p:cTn>
                              </p:par>
                            </p:childTnLst>
                          </p:cTn>
                        </p:par>
                        <p:par>
                          <p:cTn id="57" fill="hold">
                            <p:stCondLst>
                              <p:cond delay="1800"/>
                            </p:stCondLst>
                            <p:childTnLst>
                              <p:par>
                                <p:cTn id="58" presetID="22" presetClass="entr" presetSubtype="8" fill="hold"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left)">
                                      <p:cBhvr>
                                        <p:cTn id="60" dur="500"/>
                                        <p:tgtEl>
                                          <p:spTgt spid="38"/>
                                        </p:tgtEl>
                                      </p:cBhvr>
                                    </p:animEffect>
                                  </p:childTnLst>
                                </p:cTn>
                              </p:par>
                              <p:par>
                                <p:cTn id="61" presetID="22" presetClass="entr" presetSubtype="2"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right)">
                                      <p:cBhvr>
                                        <p:cTn id="63" dur="500"/>
                                        <p:tgtEl>
                                          <p:spTgt spid="39"/>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p:cTn id="66" dur="500" fill="hold"/>
                                        <p:tgtEl>
                                          <p:spTgt spid="36"/>
                                        </p:tgtEl>
                                        <p:attrNameLst>
                                          <p:attrName>ppt_w</p:attrName>
                                        </p:attrNameLst>
                                      </p:cBhvr>
                                      <p:tavLst>
                                        <p:tav tm="0">
                                          <p:val>
                                            <p:fltVal val="0"/>
                                          </p:val>
                                        </p:tav>
                                        <p:tav tm="100000">
                                          <p:val>
                                            <p:strVal val="#ppt_w"/>
                                          </p:val>
                                        </p:tav>
                                      </p:tavLst>
                                    </p:anim>
                                    <p:anim calcmode="lin" valueType="num">
                                      <p:cBhvr>
                                        <p:cTn id="67" dur="500" fill="hold"/>
                                        <p:tgtEl>
                                          <p:spTgt spid="36"/>
                                        </p:tgtEl>
                                        <p:attrNameLst>
                                          <p:attrName>ppt_h</p:attrName>
                                        </p:attrNameLst>
                                      </p:cBhvr>
                                      <p:tavLst>
                                        <p:tav tm="0">
                                          <p:val>
                                            <p:fltVal val="0"/>
                                          </p:val>
                                        </p:tav>
                                        <p:tav tm="100000">
                                          <p:val>
                                            <p:strVal val="#ppt_h"/>
                                          </p:val>
                                        </p:tav>
                                      </p:tavLst>
                                    </p:anim>
                                    <p:animEffect transition="in" filter="fade">
                                      <p:cBhvr>
                                        <p:cTn id="68" dur="500"/>
                                        <p:tgtEl>
                                          <p:spTgt spid="36"/>
                                        </p:tgtEl>
                                      </p:cBhvr>
                                    </p:animEffect>
                                  </p:childTnLst>
                                </p:cTn>
                              </p:par>
                            </p:childTnLst>
                          </p:cTn>
                        </p:par>
                        <p:par>
                          <p:cTn id="69" fill="hold">
                            <p:stCondLst>
                              <p:cond delay="2300"/>
                            </p:stCondLst>
                            <p:childTnLst>
                              <p:par>
                                <p:cTn id="70" presetID="31" presetClass="entr" presetSubtype="0"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p:cTn id="72" dur="1000" fill="hold"/>
                                        <p:tgtEl>
                                          <p:spTgt spid="37"/>
                                        </p:tgtEl>
                                        <p:attrNameLst>
                                          <p:attrName>ppt_w</p:attrName>
                                        </p:attrNameLst>
                                      </p:cBhvr>
                                      <p:tavLst>
                                        <p:tav tm="0">
                                          <p:val>
                                            <p:fltVal val="0"/>
                                          </p:val>
                                        </p:tav>
                                        <p:tav tm="100000">
                                          <p:val>
                                            <p:strVal val="#ppt_w"/>
                                          </p:val>
                                        </p:tav>
                                      </p:tavLst>
                                    </p:anim>
                                    <p:anim calcmode="lin" valueType="num">
                                      <p:cBhvr>
                                        <p:cTn id="73" dur="1000" fill="hold"/>
                                        <p:tgtEl>
                                          <p:spTgt spid="37"/>
                                        </p:tgtEl>
                                        <p:attrNameLst>
                                          <p:attrName>ppt_h</p:attrName>
                                        </p:attrNameLst>
                                      </p:cBhvr>
                                      <p:tavLst>
                                        <p:tav tm="0">
                                          <p:val>
                                            <p:fltVal val="0"/>
                                          </p:val>
                                        </p:tav>
                                        <p:tav tm="100000">
                                          <p:val>
                                            <p:strVal val="#ppt_h"/>
                                          </p:val>
                                        </p:tav>
                                      </p:tavLst>
                                    </p:anim>
                                    <p:anim calcmode="lin" valueType="num">
                                      <p:cBhvr>
                                        <p:cTn id="74" dur="1000" fill="hold"/>
                                        <p:tgtEl>
                                          <p:spTgt spid="37"/>
                                        </p:tgtEl>
                                        <p:attrNameLst>
                                          <p:attrName>style.rotation</p:attrName>
                                        </p:attrNameLst>
                                      </p:cBhvr>
                                      <p:tavLst>
                                        <p:tav tm="0">
                                          <p:val>
                                            <p:fltVal val="90"/>
                                          </p:val>
                                        </p:tav>
                                        <p:tav tm="100000">
                                          <p:val>
                                            <p:fltVal val="0"/>
                                          </p:val>
                                        </p:tav>
                                      </p:tavLst>
                                    </p:anim>
                                    <p:animEffect transition="in" filter="fade">
                                      <p:cBhvr>
                                        <p:cTn id="75"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6" grpId="0"/>
      <p:bldP spid="3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2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1843</TotalTime>
  <Words>2738</Words>
  <Application>Microsoft Office PowerPoint</Application>
  <PresentationFormat>自定义</PresentationFormat>
  <Paragraphs>303</Paragraphs>
  <Slides>31</Slides>
  <Notes>31</Notes>
  <HiddenSlides>0</HiddenSlides>
  <MMClips>0</MMClips>
  <ScaleCrop>false</ScaleCrop>
  <HeadingPairs>
    <vt:vector size="4" baseType="variant">
      <vt:variant>
        <vt:lpstr>主题</vt:lpstr>
      </vt:variant>
      <vt:variant>
        <vt:i4>10</vt:i4>
      </vt:variant>
      <vt:variant>
        <vt:lpstr>幻灯片标题</vt:lpstr>
      </vt:variant>
      <vt:variant>
        <vt:i4>31</vt:i4>
      </vt:variant>
    </vt:vector>
  </HeadingPairs>
  <TitlesOfParts>
    <vt:vector size="41" baseType="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Administrator</cp:lastModifiedBy>
  <cp:revision>977</cp:revision>
  <dcterms:created xsi:type="dcterms:W3CDTF">2015-12-01T09:06:39Z</dcterms:created>
  <dcterms:modified xsi:type="dcterms:W3CDTF">2018-11-18T08:51:01Z</dcterms:modified>
</cp:coreProperties>
</file>